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18.11.2013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18.11.2013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Antetli Kağıtlar\yatay\yatay_antetli_deger_simgeleri_hosgoru.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Başlık 3"/>
          <p:cNvSpPr>
            <a:spLocks noGrp="1"/>
          </p:cNvSpPr>
          <p:nvPr>
            <p:ph type="ctrTitle"/>
          </p:nvPr>
        </p:nvSpPr>
        <p:spPr>
          <a:xfrm>
            <a:off x="899592" y="2225935"/>
            <a:ext cx="7772400" cy="2406129"/>
          </a:xfrm>
        </p:spPr>
        <p:txBody>
          <a:bodyPr>
            <a:normAutofit/>
          </a:bodyPr>
          <a:lstStyle/>
          <a:p>
            <a:r>
              <a:rPr lang="tr-TR" dirty="0" smtClean="0">
                <a:solidFill>
                  <a:srgbClr val="92D050"/>
                </a:solidFill>
              </a:rPr>
              <a:t>HOŞGÖRÜLÜ OLMAK</a:t>
            </a:r>
            <a:br>
              <a:rPr lang="tr-TR" dirty="0" smtClean="0">
                <a:solidFill>
                  <a:srgbClr val="92D050"/>
                </a:solidFill>
              </a:rPr>
            </a:br>
            <a:r>
              <a:rPr lang="tr-TR" dirty="0" smtClean="0">
                <a:solidFill>
                  <a:srgbClr val="92D050"/>
                </a:solidFill>
              </a:rPr>
              <a:t>NELERİ </a:t>
            </a:r>
            <a:br>
              <a:rPr lang="tr-TR" dirty="0" smtClean="0">
                <a:solidFill>
                  <a:srgbClr val="92D050"/>
                </a:solidFill>
              </a:rPr>
            </a:br>
            <a:r>
              <a:rPr lang="tr-TR" dirty="0" smtClean="0">
                <a:solidFill>
                  <a:srgbClr val="92D050"/>
                </a:solidFill>
              </a:rPr>
              <a:t>GEREKTİRİR </a:t>
            </a:r>
            <a:endParaRPr lang="tr-TR" dirty="0">
              <a:solidFill>
                <a:srgbClr val="92D050"/>
              </a:solidFill>
            </a:endParaRPr>
          </a:p>
        </p:txBody>
      </p:sp>
    </p:spTree>
    <p:extLst>
      <p:ext uri="{BB962C8B-B14F-4D97-AF65-F5344CB8AC3E}">
        <p14:creationId xmlns:p14="http://schemas.microsoft.com/office/powerpoint/2010/main" xmlns="" val="4154466122"/>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9"/>
            <a:ext cx="8229600" cy="648072"/>
          </a:xfrm>
          <a:solidFill>
            <a:schemeClr val="accent3">
              <a:lumMod val="75000"/>
            </a:schemeClr>
          </a:solidFill>
          <a:ln w="57150">
            <a:solidFill>
              <a:schemeClr val="tx1"/>
            </a:solidFill>
          </a:ln>
          <a:effectLst>
            <a:glow rad="101600">
              <a:schemeClr val="tx1">
                <a:lumMod val="95000"/>
                <a:lumOff val="5000"/>
                <a:alpha val="60000"/>
              </a:schemeClr>
            </a:glow>
          </a:effectLst>
        </p:spPr>
        <p:txBody>
          <a:bodyPr/>
          <a:lstStyle/>
          <a:p>
            <a:pPr marL="0" indent="0">
              <a:buNone/>
            </a:pPr>
            <a:r>
              <a:rPr lang="tr-TR" dirty="0" smtClean="0"/>
              <a:t>HOŞGÖRÜ SABRI GEREKTİRİR</a:t>
            </a:r>
            <a:endParaRPr lang="tr-TR" dirty="0"/>
          </a:p>
        </p:txBody>
      </p:sp>
      <p:sp>
        <p:nvSpPr>
          <p:cNvPr id="4" name="Metin kutusu 3"/>
          <p:cNvSpPr txBox="1"/>
          <p:nvPr/>
        </p:nvSpPr>
        <p:spPr>
          <a:xfrm>
            <a:off x="3707904" y="1412776"/>
            <a:ext cx="4824536" cy="4093428"/>
          </a:xfrm>
          <a:prstGeom prst="rect">
            <a:avLst/>
          </a:prstGeom>
          <a:noFill/>
        </p:spPr>
        <p:txBody>
          <a:bodyPr wrap="square" rtlCol="0">
            <a:spAutoFit/>
          </a:bodyPr>
          <a:lstStyle/>
          <a:p>
            <a:r>
              <a:rPr lang="tr-TR" sz="2000" dirty="0"/>
              <a:t>Sabır kelimesinin kökeni </a:t>
            </a:r>
            <a:r>
              <a:rPr lang="tr-TR" sz="2000" dirty="0" err="1"/>
              <a:t>Arapça'dır</a:t>
            </a:r>
            <a:r>
              <a:rPr lang="tr-TR" sz="2000" dirty="0"/>
              <a:t> ve 'birini bir şeyden alı koymak, hapsetmek, tutmak' gibi </a:t>
            </a:r>
            <a:r>
              <a:rPr lang="tr-TR" sz="2000" dirty="0" smtClean="0"/>
              <a:t>anlamları  vardır. </a:t>
            </a:r>
            <a:r>
              <a:rPr lang="tr-TR" sz="2000" dirty="0"/>
              <a:t>Sabrın karşıtı; acelecilik, telaş, sızlanmak, </a:t>
            </a:r>
            <a:r>
              <a:rPr lang="tr-TR" sz="2000" dirty="0" smtClean="0"/>
              <a:t>gibi </a:t>
            </a:r>
            <a:r>
              <a:rPr lang="tr-TR" sz="2000" dirty="0"/>
              <a:t>kavramlardır. "Sabır acıdır, meyvesi tatlıdır", </a:t>
            </a:r>
            <a:r>
              <a:rPr lang="tr-TR" sz="2000" dirty="0" smtClean="0"/>
              <a:t>"</a:t>
            </a:r>
            <a:r>
              <a:rPr lang="tr-TR" sz="2000" dirty="0"/>
              <a:t>Sabreden derviş, muradına ermiş", </a:t>
            </a:r>
            <a:r>
              <a:rPr lang="tr-TR" sz="2000" dirty="0" smtClean="0"/>
              <a:t>"</a:t>
            </a:r>
            <a:r>
              <a:rPr lang="tr-TR" sz="2000" dirty="0"/>
              <a:t>Sabrın sonu selamettir" gibi atasözlerimiz, sabrın kültürümüzdeki yerini ve önemini ortaya koyar.</a:t>
            </a:r>
          </a:p>
          <a:p>
            <a:r>
              <a:rPr lang="tr-TR" sz="2000" dirty="0" smtClean="0"/>
              <a:t>Hoşgörü, beraberinde  sabrı da getirir ve insanın </a:t>
            </a:r>
            <a:r>
              <a:rPr lang="tr-TR" sz="2000" dirty="0"/>
              <a:t>pişmanlıkları, sabırsız davranışlarından doğar. Sabırlı insan pişman olmaz.</a:t>
            </a:r>
          </a:p>
        </p:txBody>
      </p:sp>
      <p:pic>
        <p:nvPicPr>
          <p:cNvPr id="2050" name="Picture 2" descr="C:\Users\WINDOWS 7\Desktop\elif özdemir eksikler\hoşgörü\sunu\7,8\toleranc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628800"/>
            <a:ext cx="3168352" cy="3683095"/>
          </a:xfrm>
          <a:prstGeom prst="rect">
            <a:avLst/>
          </a:prstGeom>
          <a:noFill/>
          <a:ln w="57150">
            <a:solidFill>
              <a:schemeClr val="tx1"/>
            </a:solidFill>
          </a:ln>
          <a:effectLst>
            <a:glow rad="101600">
              <a:schemeClr val="tx1">
                <a:lumMod val="95000"/>
                <a:lumOff val="5000"/>
                <a:alpha val="60000"/>
              </a:schemeClr>
            </a:glo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9746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2000" fill="hold"/>
                                        <p:tgtEl>
                                          <p:spTgt spid="3"/>
                                        </p:tgtEl>
                                        <p:attrNameLst>
                                          <p:attrName>fillcolor</p:attrName>
                                        </p:attrNameLst>
                                      </p:cBhvr>
                                      <p:to>
                                        <a:schemeClr val="accent2"/>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a:xfrm>
            <a:off x="457200" y="620689"/>
            <a:ext cx="8229600" cy="648072"/>
          </a:xfrm>
          <a:prstGeom prst="rect">
            <a:avLst/>
          </a:prstGeom>
          <a:solidFill>
            <a:schemeClr val="accent3">
              <a:lumMod val="75000"/>
            </a:schemeClr>
          </a:solidFill>
          <a:ln w="57150">
            <a:solidFill>
              <a:schemeClr val="tx1"/>
            </a:solidFill>
          </a:ln>
          <a:effectLst>
            <a:glow rad="101600">
              <a:schemeClr val="tx1">
                <a:lumMod val="95000"/>
                <a:lumOff val="5000"/>
                <a:alpha val="60000"/>
              </a:schemeClr>
            </a:glow>
          </a:effectLst>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dirty="0" smtClean="0"/>
              <a:t>HOŞGÖRÜ ANLAYIŞLI OLMAYI GEREKTİRİR</a:t>
            </a:r>
            <a:endParaRPr lang="tr-TR" dirty="0"/>
          </a:p>
        </p:txBody>
      </p:sp>
      <p:sp>
        <p:nvSpPr>
          <p:cNvPr id="4" name="Metin kutusu 3"/>
          <p:cNvSpPr txBox="1"/>
          <p:nvPr/>
        </p:nvSpPr>
        <p:spPr>
          <a:xfrm>
            <a:off x="4716016" y="2564904"/>
            <a:ext cx="4104456" cy="2554545"/>
          </a:xfrm>
          <a:prstGeom prst="rect">
            <a:avLst/>
          </a:prstGeom>
          <a:noFill/>
        </p:spPr>
        <p:txBody>
          <a:bodyPr wrap="square" rtlCol="0">
            <a:spAutoFit/>
          </a:bodyPr>
          <a:lstStyle/>
          <a:p>
            <a:r>
              <a:rPr lang="tr-TR" sz="2000" dirty="0"/>
              <a:t>Hoşgörü: A</a:t>
            </a:r>
            <a:r>
              <a:rPr lang="tr-TR" sz="2000" dirty="0" smtClean="0"/>
              <a:t>nlayışlı </a:t>
            </a:r>
            <a:r>
              <a:rPr lang="tr-TR" sz="2000" dirty="0"/>
              <a:t>olmak ve basit hataları anlayışla karşılamak demektir.</a:t>
            </a:r>
          </a:p>
          <a:p>
            <a:endParaRPr lang="tr-TR" sz="2000" dirty="0"/>
          </a:p>
          <a:p>
            <a:r>
              <a:rPr lang="tr-TR" sz="2000" dirty="0"/>
              <a:t>Hoşgörü bir vurdumduymazlık değildir. Hoşgörü görmezlikten gelmek hiç değildir. </a:t>
            </a:r>
            <a:r>
              <a:rPr lang="tr-TR" sz="2000" dirty="0" smtClean="0"/>
              <a:t>Hoşgörü </a:t>
            </a:r>
            <a:r>
              <a:rPr lang="tr-TR" sz="2000" dirty="0"/>
              <a:t>bir anlayıştır, anlayışlı olmanın adıdır.  Hoşgörü sevgi yoludur. </a:t>
            </a:r>
          </a:p>
        </p:txBody>
      </p:sp>
      <p:pic>
        <p:nvPicPr>
          <p:cNvPr id="3075" name="Picture 3" descr="C:\Users\WINDOWS 7\Desktop\elif özdemir eksikler\hoşgörü\sunu\7,8\racial-toleranc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2160777"/>
            <a:ext cx="4261462" cy="3127609"/>
          </a:xfrm>
          <a:prstGeom prst="rect">
            <a:avLst/>
          </a:prstGeom>
          <a:noFill/>
          <a:ln w="57150">
            <a:solidFill>
              <a:schemeClr val="tx1"/>
            </a:solidFill>
          </a:ln>
          <a:effectLst>
            <a:glow rad="101600">
              <a:schemeClr val="tx1">
                <a:lumMod val="95000"/>
                <a:lumOff val="5000"/>
                <a:alpha val="60000"/>
              </a:schemeClr>
            </a:glo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4091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2000" fill="hold"/>
                                        <p:tgtEl>
                                          <p:spTgt spid="5"/>
                                        </p:tgtEl>
                                        <p:attrNameLst>
                                          <p:attrName>fillcolor</p:attrName>
                                        </p:attrNameLst>
                                      </p:cBhvr>
                                      <p:to>
                                        <a:schemeClr val="accent2"/>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457200" y="620689"/>
            <a:ext cx="8229600" cy="648072"/>
          </a:xfrm>
          <a:prstGeom prst="rect">
            <a:avLst/>
          </a:prstGeom>
          <a:solidFill>
            <a:schemeClr val="accent3">
              <a:lumMod val="75000"/>
            </a:schemeClr>
          </a:solidFill>
          <a:ln w="57150">
            <a:solidFill>
              <a:schemeClr val="tx1"/>
            </a:solidFill>
          </a:ln>
          <a:effectLst>
            <a:glow rad="101600">
              <a:schemeClr val="tx1">
                <a:lumMod val="95000"/>
                <a:lumOff val="5000"/>
                <a:alpha val="60000"/>
              </a:schemeClr>
            </a:glow>
          </a:effectLst>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dirty="0" smtClean="0"/>
              <a:t>HOŞGÖRÜ OLGUN OLMAYI GEREKTİRİR</a:t>
            </a:r>
            <a:endParaRPr lang="tr-TR" dirty="0"/>
          </a:p>
        </p:txBody>
      </p:sp>
      <p:sp>
        <p:nvSpPr>
          <p:cNvPr id="5" name="Metin kutusu 4"/>
          <p:cNvSpPr txBox="1"/>
          <p:nvPr/>
        </p:nvSpPr>
        <p:spPr>
          <a:xfrm>
            <a:off x="4572000" y="2708920"/>
            <a:ext cx="3600400" cy="2246769"/>
          </a:xfrm>
          <a:prstGeom prst="rect">
            <a:avLst/>
          </a:prstGeom>
          <a:noFill/>
        </p:spPr>
        <p:txBody>
          <a:bodyPr wrap="square" rtlCol="0">
            <a:spAutoFit/>
          </a:bodyPr>
          <a:lstStyle/>
          <a:p>
            <a:r>
              <a:rPr lang="tr-TR" sz="2000" dirty="0" smtClean="0"/>
              <a:t>Birisine </a:t>
            </a:r>
            <a:r>
              <a:rPr lang="tr-TR" sz="2000" dirty="0"/>
              <a:t>hoşgörü göstermek için belirli bir olgunluğa erişmek </a:t>
            </a:r>
            <a:r>
              <a:rPr lang="tr-TR" sz="2000" dirty="0" err="1" smtClean="0"/>
              <a:t>gerekİyor.Peki</a:t>
            </a:r>
            <a:r>
              <a:rPr lang="tr-TR" sz="2000" dirty="0" smtClean="0"/>
              <a:t> </a:t>
            </a:r>
            <a:r>
              <a:rPr lang="tr-TR" sz="2000" dirty="0"/>
              <a:t>olgunlaşmak ne </a:t>
            </a:r>
            <a:r>
              <a:rPr lang="tr-TR" sz="2000" dirty="0" smtClean="0"/>
              <a:t>demektir</a:t>
            </a:r>
            <a:r>
              <a:rPr lang="tr-TR" sz="2000" dirty="0"/>
              <a:t>? </a:t>
            </a:r>
            <a:r>
              <a:rPr lang="tr-TR" sz="2000" dirty="0" smtClean="0"/>
              <a:t>Bilgisi, görgüsü </a:t>
            </a:r>
            <a:r>
              <a:rPr lang="tr-TR" sz="2000" dirty="0"/>
              <a:t>ve hoşgörüsü gelişmiş </a:t>
            </a:r>
            <a:r>
              <a:rPr lang="tr-TR" sz="2000" dirty="0" smtClean="0"/>
              <a:t>olmaktır. </a:t>
            </a:r>
            <a:r>
              <a:rPr lang="tr-TR" sz="2000" dirty="0"/>
              <a:t>Görüldüğü gibi olgunluk ve hoşgörü iç içe iki </a:t>
            </a:r>
            <a:r>
              <a:rPr lang="tr-TR" sz="2000" dirty="0" smtClean="0"/>
              <a:t>kavramlardır. </a:t>
            </a:r>
            <a:endParaRPr lang="tr-TR" sz="2000" dirty="0"/>
          </a:p>
        </p:txBody>
      </p:sp>
      <p:pic>
        <p:nvPicPr>
          <p:cNvPr id="4099" name="Picture 3" descr="C:\Users\WINDOWS 7\Desktop\elif özdemir eksikler\hoşgörü\sunu\7,8\sabirli_olmak_ici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4261" y="2320136"/>
            <a:ext cx="4032450" cy="3024336"/>
          </a:xfrm>
          <a:prstGeom prst="rect">
            <a:avLst/>
          </a:prstGeom>
          <a:noFill/>
          <a:ln w="57150">
            <a:solidFill>
              <a:schemeClr val="tx1"/>
            </a:solidFill>
          </a:ln>
          <a:effectLst>
            <a:glow rad="101600">
              <a:schemeClr val="tx1">
                <a:lumMod val="95000"/>
                <a:lumOff val="5000"/>
                <a:alpha val="60000"/>
              </a:schemeClr>
            </a:glo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133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2000" fill="hold"/>
                                        <p:tgtEl>
                                          <p:spTgt spid="4"/>
                                        </p:tgtEl>
                                        <p:attrNameLst>
                                          <p:attrName>fillcolor</p:attrName>
                                        </p:attrNameLst>
                                      </p:cBhvr>
                                      <p:to>
                                        <a:schemeClr val="accent2"/>
                                      </p:to>
                                    </p:animClr>
                                    <p:set>
                                      <p:cBhvr>
                                        <p:cTn id="7" dur="2000" fill="hold"/>
                                        <p:tgtEl>
                                          <p:spTgt spid="4"/>
                                        </p:tgtEl>
                                        <p:attrNameLst>
                                          <p:attrName>fill.type</p:attrName>
                                        </p:attrNameLst>
                                      </p:cBhvr>
                                      <p:to>
                                        <p:strVal val="solid"/>
                                      </p:to>
                                    </p:set>
                                    <p:set>
                                      <p:cBhvr>
                                        <p:cTn id="8" dur="2000" fill="hold"/>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457200" y="620689"/>
            <a:ext cx="8229600" cy="648072"/>
          </a:xfrm>
          <a:prstGeom prst="rect">
            <a:avLst/>
          </a:prstGeom>
          <a:solidFill>
            <a:schemeClr val="accent3">
              <a:lumMod val="75000"/>
            </a:schemeClr>
          </a:solidFill>
          <a:ln w="57150">
            <a:solidFill>
              <a:schemeClr val="tx1"/>
            </a:solidFill>
          </a:ln>
          <a:effectLst>
            <a:glow rad="101600">
              <a:schemeClr val="tx1">
                <a:lumMod val="95000"/>
                <a:lumOff val="5000"/>
                <a:alpha val="60000"/>
              </a:schemeClr>
            </a:glow>
          </a:effectLst>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dirty="0" smtClean="0"/>
              <a:t>HOŞGÖRÜ AFFETMEYİ GEREKTİRİR</a:t>
            </a:r>
            <a:endParaRPr lang="tr-TR" dirty="0"/>
          </a:p>
        </p:txBody>
      </p:sp>
      <p:sp>
        <p:nvSpPr>
          <p:cNvPr id="5" name="Metin kutusu 4"/>
          <p:cNvSpPr txBox="1"/>
          <p:nvPr/>
        </p:nvSpPr>
        <p:spPr>
          <a:xfrm>
            <a:off x="3707904" y="2204864"/>
            <a:ext cx="4972460" cy="3416320"/>
          </a:xfrm>
          <a:prstGeom prst="rect">
            <a:avLst/>
          </a:prstGeom>
          <a:noFill/>
        </p:spPr>
        <p:txBody>
          <a:bodyPr wrap="square" rtlCol="0">
            <a:spAutoFit/>
          </a:bodyPr>
          <a:lstStyle/>
          <a:p>
            <a:r>
              <a:rPr lang="tr-TR" dirty="0" smtClean="0"/>
              <a:t>Affedemeyen, hoşgörüsü sınırlı olan İnsanlarda meydana gelen ve biriken öfke, Kızgınlık duygularının nelere sebep olduğu bilimsel araştırmalarla ortaya konmuştur. Yaklaşık  üç bin kişi üzerinde yapılan klinik araştırmada" kişinin üzerinde psikolojik  baskı oluşturduğundan zamanla kalp basıncının   artmasana, kalp ve damar hastalıklarına,nörolojik bozukluklara, kolesterol, sırt ağrısı, uykusuzluğa, vücut adrenalin hücumuna uğradığından  neyin normal ve doğru olduğunu a yırt edememesine ve daha pek</a:t>
            </a:r>
          </a:p>
          <a:p>
            <a:r>
              <a:rPr lang="tr-TR" dirty="0"/>
              <a:t>ç</a:t>
            </a:r>
            <a:r>
              <a:rPr lang="tr-TR" dirty="0" smtClean="0"/>
              <a:t>ok şikâyete sebep olduğu vurgulanmaktadır.</a:t>
            </a:r>
            <a:endParaRPr lang="tr-TR" dirty="0"/>
          </a:p>
        </p:txBody>
      </p:sp>
      <p:pic>
        <p:nvPicPr>
          <p:cNvPr id="1026" name="Picture 2" descr="C:\Users\WINDOWS 7\Desktop\elif özdemir eksikler\hoşgörü\sunu\7,8\affetmek_012_th.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744" y="2587375"/>
            <a:ext cx="3263136" cy="2651298"/>
          </a:xfrm>
          <a:prstGeom prst="rect">
            <a:avLst/>
          </a:prstGeom>
          <a:noFill/>
          <a:ln w="57150">
            <a:solidFill>
              <a:schemeClr val="tx1"/>
            </a:solidFill>
          </a:ln>
          <a:effectLst>
            <a:glow rad="101600">
              <a:schemeClr val="tx1">
                <a:lumMod val="95000"/>
                <a:lumOff val="5000"/>
                <a:alpha val="60000"/>
              </a:schemeClr>
            </a:glo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3649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nodeType="afterEffect">
                                  <p:stCondLst>
                                    <p:cond delay="0"/>
                                  </p:stCondLst>
                                  <p:childTnLst>
                                    <p:animClr clrSpc="rgb" dir="cw">
                                      <p:cBhvr>
                                        <p:cTn id="6" dur="2000" fill="hold"/>
                                        <p:tgtEl>
                                          <p:spTgt spid="4"/>
                                        </p:tgtEl>
                                        <p:attrNameLst>
                                          <p:attrName>fillcolor</p:attrName>
                                        </p:attrNameLst>
                                      </p:cBhvr>
                                      <p:to>
                                        <a:schemeClr val="accent2"/>
                                      </p:to>
                                    </p:animClr>
                                    <p:set>
                                      <p:cBhvr>
                                        <p:cTn id="7" dur="2000" fill="hold"/>
                                        <p:tgtEl>
                                          <p:spTgt spid="4"/>
                                        </p:tgtEl>
                                        <p:attrNameLst>
                                          <p:attrName>fill.type</p:attrName>
                                        </p:attrNameLst>
                                      </p:cBhvr>
                                      <p:to>
                                        <p:strVal val="solid"/>
                                      </p:to>
                                    </p:set>
                                    <p:set>
                                      <p:cBhvr>
                                        <p:cTn id="8" dur="2000" fill="hold"/>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g÷rl³ olmak neyi gerektirir">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ho¦g÷rl³ olmak neyi gerektirir</Template>
  <TotalTime>0</TotalTime>
  <Words>236</Words>
  <Application>Microsoft Office PowerPoint</Application>
  <PresentationFormat>Ekran Gösterisi (4:3)</PresentationFormat>
  <Paragraphs>13</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ho¦g÷rl³ olmak neyi gerektirir</vt:lpstr>
      <vt:lpstr>HOŞGÖRÜLÜ OLMAK NELERİ  GEREKTİRİR </vt:lpstr>
      <vt:lpstr>Slayt 2</vt:lpstr>
      <vt:lpstr>Slayt 3</vt:lpstr>
      <vt:lpstr>Slayt 4</vt:lpstr>
      <vt:lpstr>Slayt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HOŞGÖRÜLÜ OLMAK NELERİ  GEREKTİRİR </dc:title>
  <dc:creator>admin</dc:creator>
  <cp:lastModifiedBy>admin</cp:lastModifiedBy>
  <cp:revision>1</cp:revision>
  <dcterms:created xsi:type="dcterms:W3CDTF">2013-11-18T09:23:23Z</dcterms:created>
  <dcterms:modified xsi:type="dcterms:W3CDTF">2013-11-18T09:23:30Z</dcterms:modified>
</cp:coreProperties>
</file>