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9B"/>
    <a:srgbClr val="F1D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79B">
            <a:alpha val="45000"/>
          </a:srgb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12.06.2012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mervelif\Desktop\de&#287;erler%20e&#287;itimi%20elif\ikinci%20Bahar%20-%20incesaz-Eylul%20.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lt Başlık 2"/>
          <p:cNvSpPr>
            <a:spLocks noGrp="1"/>
          </p:cNvSpPr>
          <p:nvPr>
            <p:ph type="ctrTitle"/>
          </p:nvPr>
        </p:nvSpPr>
        <p:spPr>
          <a:xfrm>
            <a:off x="683568" y="2636912"/>
            <a:ext cx="7772400" cy="1470025"/>
          </a:xfrm>
          <a:prstGeom prst="rect">
            <a:avLst/>
          </a:prstGeom>
        </p:spPr>
        <p:txBody>
          <a:bodyPr vert="horz" lIns="91440" tIns="45720" rIns="91440" bIns="45720" rtlCol="0">
            <a:normAutofit/>
          </a:bodyPr>
          <a:lstStyle/>
          <a:p>
            <a:r>
              <a:rPr lang="tr-TR" sz="4000" b="1" dirty="0" smtClean="0"/>
              <a:t>HABİB BABA</a:t>
            </a:r>
            <a:r>
              <a:rPr lang="tr-TR" sz="4000" dirty="0" smtClean="0"/>
              <a:t/>
            </a:r>
            <a:br>
              <a:rPr lang="tr-TR" sz="4000" dirty="0" smtClean="0"/>
            </a:br>
            <a:r>
              <a:rPr lang="tr-TR" sz="4000" dirty="0" smtClean="0"/>
              <a:t>HAZIRLAYAN: ELİF ÖZDEMİR</a:t>
            </a:r>
            <a:endParaRPr lang="tr-TR" sz="4000" dirty="0"/>
          </a:p>
        </p:txBody>
      </p:sp>
    </p:spTree>
    <p:extLst>
      <p:ext uri="{BB962C8B-B14F-4D97-AF65-F5344CB8AC3E}">
        <p14:creationId xmlns:p14="http://schemas.microsoft.com/office/powerpoint/2010/main" val="425911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lstStyle/>
          <a:p>
            <a:pPr>
              <a:buNone/>
            </a:pPr>
            <a:r>
              <a:rPr lang="tr-TR" dirty="0" smtClean="0"/>
              <a:t>    Habib baba Sultan </a:t>
            </a:r>
            <a:r>
              <a:rPr lang="tr-TR" dirty="0" err="1" smtClean="0"/>
              <a:t>Murad'ın</a:t>
            </a:r>
            <a:r>
              <a:rPr lang="tr-TR" dirty="0" smtClean="0"/>
              <a:t> cümlesini tamamlamasına fırsat bile bırakmaz, kendi hükmünü söyler... Sultan </a:t>
            </a:r>
            <a:r>
              <a:rPr lang="tr-TR" dirty="0" err="1" smtClean="0"/>
              <a:t>Murad'ın</a:t>
            </a:r>
            <a:r>
              <a:rPr lang="tr-TR" dirty="0" smtClean="0"/>
              <a:t> Habib babadan duydukları, ağzı açık bırakıp, keseyi elden düşürten cinstendir:</a:t>
            </a:r>
            <a:br>
              <a:rPr lang="tr-TR" dirty="0" smtClean="0"/>
            </a:br>
            <a:r>
              <a:rPr lang="tr-TR" dirty="0" smtClean="0"/>
              <a:t>'Be evladım' der, Habib baba, 'Sultan </a:t>
            </a:r>
            <a:r>
              <a:rPr lang="tr-TR" dirty="0" err="1" smtClean="0"/>
              <a:t>Murad</a:t>
            </a:r>
            <a:r>
              <a:rPr lang="tr-TR" dirty="0" smtClean="0"/>
              <a:t> dediğin kimdir? Sen asıl Alemlerin Sultanına kendini sevdirmeye bak ki, O seni sevince sırtını bile Sultan </a:t>
            </a:r>
            <a:r>
              <a:rPr lang="tr-TR" dirty="0" err="1" smtClean="0"/>
              <a:t>Murad'a</a:t>
            </a:r>
            <a:r>
              <a:rPr lang="tr-TR" dirty="0" smtClean="0"/>
              <a:t> keselettirir...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velif\Desktop\dervişşşşş.png"/>
          <p:cNvPicPr>
            <a:picLocks noChangeAspect="1" noChangeArrowheads="1"/>
          </p:cNvPicPr>
          <p:nvPr/>
        </p:nvPicPr>
        <p:blipFill>
          <a:blip r:embed="rId3" cstate="print"/>
          <a:srcRect/>
          <a:stretch>
            <a:fillRect/>
          </a:stretch>
        </p:blipFill>
        <p:spPr bwMode="auto">
          <a:xfrm>
            <a:off x="-1" y="0"/>
            <a:ext cx="3995937" cy="6858000"/>
          </a:xfrm>
          <a:prstGeom prst="rect">
            <a:avLst/>
          </a:prstGeom>
          <a:noFill/>
        </p:spPr>
      </p:pic>
      <p:sp>
        <p:nvSpPr>
          <p:cNvPr id="8" name="7 Metin kutusu"/>
          <p:cNvSpPr txBox="1"/>
          <p:nvPr/>
        </p:nvSpPr>
        <p:spPr>
          <a:xfrm>
            <a:off x="4499992" y="1844824"/>
            <a:ext cx="4248472" cy="2800767"/>
          </a:xfrm>
          <a:prstGeom prst="rect">
            <a:avLst/>
          </a:prstGeom>
          <a:noFill/>
        </p:spPr>
        <p:txBody>
          <a:bodyPr wrap="square" rtlCol="0">
            <a:spAutoFit/>
          </a:bodyPr>
          <a:lstStyle/>
          <a:p>
            <a:r>
              <a:rPr lang="tr-TR" sz="8800" dirty="0" smtClean="0">
                <a:solidFill>
                  <a:srgbClr val="C00000"/>
                </a:solidFill>
              </a:rPr>
              <a:t>HABİB BABA</a:t>
            </a:r>
            <a:endParaRPr lang="tr-TR" sz="8800" dirty="0">
              <a:solidFill>
                <a:srgbClr val="C00000"/>
              </a:solidFill>
            </a:endParaRPr>
          </a:p>
        </p:txBody>
      </p:sp>
      <p:pic>
        <p:nvPicPr>
          <p:cNvPr id="5" name="ikinci Bahar - incesaz-Eylul .mp3">
            <a:hlinkClick r:id="" action="ppaction://media"/>
          </p:cNvPr>
          <p:cNvPicPr>
            <a:picLocks noRot="1" noChangeAspect="1"/>
          </p:cNvPicPr>
          <p:nvPr>
            <a:audioFile r:link="rId1"/>
          </p:nvPr>
        </p:nvPicPr>
        <p:blipFill>
          <a:blip r:embed="rId4" cstate="print"/>
          <a:stretch>
            <a:fillRect/>
          </a:stretch>
        </p:blipFill>
        <p:spPr>
          <a:xfrm>
            <a:off x="8676456" y="630932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7" presetClass="entr" presetSubtype="4"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anim calcmode="lin" valueType="num">
                                      <p:cBhvr additive="base">
                                        <p:cTn id="10" dur="2000" fill="hold"/>
                                        <p:tgtEl>
                                          <p:spTgt spid="1027"/>
                                        </p:tgtEl>
                                        <p:attrNameLst>
                                          <p:attrName>ppt_x</p:attrName>
                                        </p:attrNameLst>
                                      </p:cBhvr>
                                      <p:tavLst>
                                        <p:tav tm="0">
                                          <p:val>
                                            <p:strVal val="#ppt_x"/>
                                          </p:val>
                                        </p:tav>
                                        <p:tav tm="100000">
                                          <p:val>
                                            <p:strVal val="#ppt_x"/>
                                          </p:val>
                                        </p:tav>
                                      </p:tavLst>
                                    </p:anim>
                                    <p:anim calcmode="lin" valueType="num">
                                      <p:cBhvr additive="base">
                                        <p:cTn id="11" dur="2000" fill="hold"/>
                                        <p:tgtEl>
                                          <p:spTgt spid="1027"/>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40"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1"/>
                                          </p:val>
                                        </p:tav>
                                        <p:tav tm="100000">
                                          <p:val>
                                            <p:strVal val="#ppt_x"/>
                                          </p:val>
                                        </p:tav>
                                      </p:tavLst>
                                    </p:anim>
                                    <p:anim calcmode="lin" valueType="num">
                                      <p:cBhvr>
                                        <p:cTn id="1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 showWhenStopped="0">
                <p:cTn id="18"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35896" y="620689"/>
            <a:ext cx="5256584" cy="5256584"/>
          </a:xfrm>
          <a:solidFill>
            <a:srgbClr val="C00000">
              <a:alpha val="52000"/>
            </a:srgbClr>
          </a:solidFill>
        </p:spPr>
        <p:txBody>
          <a:bodyPr/>
          <a:lstStyle/>
          <a:p>
            <a:pPr>
              <a:buNone/>
            </a:pPr>
            <a:r>
              <a:rPr lang="tr-TR" dirty="0" smtClean="0"/>
              <a:t>   </a:t>
            </a:r>
          </a:p>
          <a:p>
            <a:pPr>
              <a:buNone/>
            </a:pPr>
            <a:r>
              <a:rPr lang="tr-TR" dirty="0" smtClean="0"/>
              <a:t>    </a:t>
            </a:r>
            <a:r>
              <a:rPr lang="tr-TR" sz="3300" dirty="0" smtClean="0"/>
              <a:t>Habib Baba, 4.</a:t>
            </a:r>
            <a:r>
              <a:rPr lang="tr-TR" sz="3300" dirty="0" err="1" smtClean="0"/>
              <a:t>Murad</a:t>
            </a:r>
            <a:r>
              <a:rPr lang="tr-TR" sz="3300" dirty="0" smtClean="0"/>
              <a:t> devrinin gizli, kimsenin bilmediği Allah dostlarındandır. Yaşlıdır,fakirdir,gariptir. Fakat Rabbinin katında da alemlere denk bir değerin sahibidir.</a:t>
            </a:r>
            <a:endParaRPr lang="tr-TR" sz="3300" dirty="0"/>
          </a:p>
        </p:txBody>
      </p:sp>
      <p:pic>
        <p:nvPicPr>
          <p:cNvPr id="2051" name="Picture 3" descr="C:\Users\mervelif\Desktop\4.MURAT.jpg"/>
          <p:cNvPicPr>
            <a:picLocks noChangeAspect="1" noChangeArrowheads="1"/>
          </p:cNvPicPr>
          <p:nvPr/>
        </p:nvPicPr>
        <p:blipFill>
          <a:blip r:embed="rId2" cstate="print"/>
          <a:srcRect/>
          <a:stretch>
            <a:fillRect/>
          </a:stretch>
        </p:blipFill>
        <p:spPr bwMode="auto">
          <a:xfrm>
            <a:off x="251520" y="620688"/>
            <a:ext cx="3571876" cy="5534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2000" fill="hold"/>
                                        <p:tgtEl>
                                          <p:spTgt spid="2051"/>
                                        </p:tgtEl>
                                        <p:attrNameLst>
                                          <p:attrName>ppt_x</p:attrName>
                                        </p:attrNameLst>
                                      </p:cBhvr>
                                      <p:tavLst>
                                        <p:tav tm="0">
                                          <p:val>
                                            <p:strVal val="#ppt_x"/>
                                          </p:val>
                                        </p:tav>
                                        <p:tav tm="100000">
                                          <p:val>
                                            <p:strVal val="#ppt_x"/>
                                          </p:val>
                                        </p:tav>
                                      </p:tavLst>
                                    </p:anim>
                                    <p:anim calcmode="lin" valueType="num">
                                      <p:cBhvr additive="base">
                                        <p:cTn id="8" dur="2000" fill="hold"/>
                                        <p:tgtEl>
                                          <p:spTgt spid="20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1"/>
                                          </p:val>
                                        </p:tav>
                                        <p:tav tm="100000">
                                          <p:val>
                                            <p:strVal val="#ppt_x"/>
                                          </p:val>
                                        </p:tav>
                                      </p:tavLst>
                                    </p:anim>
                                    <p:anim calcmode="lin" valueType="num">
                                      <p:cBhvr>
                                        <p:cTn id="14" dur="1000" fill="hold"/>
                                        <p:tgtEl>
                                          <p:spTgt spid="3">
                                            <p:bg/>
                                          </p:spTgt>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9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851920" y="692696"/>
            <a:ext cx="4834880" cy="5283968"/>
          </a:xfrm>
          <a:solidFill>
            <a:srgbClr val="C00000">
              <a:alpha val="52000"/>
            </a:srgbClr>
          </a:solidFill>
        </p:spPr>
        <p:txBody>
          <a:bodyPr>
            <a:normAutofit fontScale="85000" lnSpcReduction="10000"/>
          </a:bodyPr>
          <a:lstStyle/>
          <a:p>
            <a:pPr>
              <a:buNone/>
            </a:pPr>
            <a:r>
              <a:rPr lang="tr-TR" dirty="0" smtClean="0"/>
              <a:t>    Yaşlı Habib Baba, uzun bir kervan yolculuğunun sonunda İstanbul'a gelmiştir.Yolculuğunun tozunu, yorgunluğunu atmak için bir hamama gider... Niyeti, şöyle iyice bir keselenip, paklanmak... Bedenini de ruhuna denk kılmaktır.</a:t>
            </a:r>
            <a:br>
              <a:rPr lang="tr-TR" dirty="0" smtClean="0"/>
            </a:br>
            <a:r>
              <a:rPr lang="tr-TR" dirty="0" smtClean="0"/>
              <a:t>Fakat hamamcı Habib babayı içeri sokmak istemez.</a:t>
            </a:r>
            <a:br>
              <a:rPr lang="tr-TR" dirty="0" smtClean="0"/>
            </a:br>
            <a:r>
              <a:rPr lang="tr-TR" dirty="0" smtClean="0"/>
              <a:t>'Bugün' der, 'Sultan </a:t>
            </a:r>
            <a:r>
              <a:rPr lang="tr-TR" dirty="0" err="1" smtClean="0"/>
              <a:t>Murad'ın</a:t>
            </a:r>
            <a:r>
              <a:rPr lang="tr-TR" dirty="0" smtClean="0"/>
              <a:t> vezirleri hamamı kapattılar, dışarıdan müşteri alamıyoruz.'</a:t>
            </a:r>
            <a:endParaRPr lang="tr-TR" dirty="0"/>
          </a:p>
        </p:txBody>
      </p:sp>
      <p:pic>
        <p:nvPicPr>
          <p:cNvPr id="3074" name="Picture 2" descr="C:\Users\mervelif\Desktop\derviş.jpg"/>
          <p:cNvPicPr>
            <a:picLocks noChangeAspect="1" noChangeArrowheads="1"/>
          </p:cNvPicPr>
          <p:nvPr/>
        </p:nvPicPr>
        <p:blipFill>
          <a:blip r:embed="rId2" cstate="print"/>
          <a:srcRect/>
          <a:stretch>
            <a:fillRect/>
          </a:stretch>
        </p:blipFill>
        <p:spPr bwMode="auto">
          <a:xfrm>
            <a:off x="467544" y="764704"/>
            <a:ext cx="3175000"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1"/>
                                          </p:val>
                                        </p:tav>
                                        <p:tav tm="100000">
                                          <p:val>
                                            <p:strVal val="#ppt_x"/>
                                          </p:val>
                                        </p:tav>
                                      </p:tavLst>
                                    </p:anim>
                                    <p:anim calcmode="lin" valueType="num">
                                      <p:cBhvr>
                                        <p:cTn id="15" dur="1000" fill="hold"/>
                                        <p:tgtEl>
                                          <p:spTgt spid="3">
                                            <p:bg/>
                                          </p:spTgt>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764704"/>
            <a:ext cx="8316416" cy="5433467"/>
          </a:xfrm>
        </p:spPr>
        <p:txBody>
          <a:bodyPr>
            <a:normAutofit lnSpcReduction="10000"/>
          </a:bodyPr>
          <a:lstStyle/>
          <a:p>
            <a:pPr>
              <a:buNone/>
            </a:pPr>
            <a:r>
              <a:rPr lang="tr-TR" dirty="0" smtClean="0"/>
              <a:t>     Habib baba üzülür... Rica, minnet eder, yalvarır...</a:t>
            </a:r>
            <a:br>
              <a:rPr lang="tr-TR" dirty="0" smtClean="0"/>
            </a:br>
            <a:r>
              <a:rPr lang="tr-TR" dirty="0" smtClean="0"/>
              <a:t>'Ne olursun' der, 'kimseye varlığımı belli etmem, aceleyle yıkanır çıkarım.Bu tozlu bedenle Rabbime ibadet ederken utanıyorum.</a:t>
            </a:r>
            <a:r>
              <a:rPr lang="tr-TR" dirty="0" err="1" smtClean="0"/>
              <a:t>Binbir</a:t>
            </a:r>
            <a:r>
              <a:rPr lang="tr-TR" dirty="0" smtClean="0"/>
              <a:t> dil döker.Hamamcı </a:t>
            </a:r>
            <a:r>
              <a:rPr lang="tr-TR" dirty="0" err="1" smtClean="0"/>
              <a:t>ehl</a:t>
            </a:r>
            <a:r>
              <a:rPr lang="tr-TR" dirty="0" smtClean="0"/>
              <a:t>-i insaftır... Dayanamaz... Kabul eder... Hamamın en sonundaki odayı göstererek ...</a:t>
            </a:r>
            <a:br>
              <a:rPr lang="tr-TR" dirty="0" smtClean="0"/>
            </a:br>
            <a:r>
              <a:rPr lang="tr-TR" dirty="0" smtClean="0"/>
              <a:t>'Baba şu odada hızla yıkanıp çık, parada istemem. Yeter ki vezirler, senin farkına varmasınlar.'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851920" y="548680"/>
            <a:ext cx="5050904" cy="5832648"/>
          </a:xfrm>
          <a:solidFill>
            <a:srgbClr val="C00000">
              <a:alpha val="56000"/>
            </a:srgbClr>
          </a:solidFill>
        </p:spPr>
        <p:txBody>
          <a:bodyPr>
            <a:normAutofit fontScale="77500" lnSpcReduction="20000"/>
          </a:bodyPr>
          <a:lstStyle/>
          <a:p>
            <a:pPr>
              <a:buNone/>
            </a:pPr>
            <a:r>
              <a:rPr lang="tr-TR" dirty="0" smtClean="0"/>
              <a:t>    </a:t>
            </a:r>
            <a:r>
              <a:rPr lang="tr-TR" sz="3400" dirty="0" smtClean="0"/>
              <a:t>Habib baba sevinerek kendine gösterilen yere girer. Yıkanmaya başlar... Ve bu arada hamamcının karşısında yeni bir müşteri belirir. Boylu, poslu, genç, yakışıklı biridir bu gelen. Onunda görünümü fakirdir... Ama sadece görünümü... İkinci müşteri kılık değiştirmiş, 4.</a:t>
            </a:r>
            <a:r>
              <a:rPr lang="tr-TR" sz="3400" dirty="0" err="1" smtClean="0"/>
              <a:t>Murad'dır</a:t>
            </a:r>
            <a:r>
              <a:rPr lang="tr-TR" sz="3400" dirty="0" smtClean="0"/>
              <a:t>. O gün vezirlerinin topluca hamam alemi yapacaklarından haberdar olan padişah merak etmiştir.</a:t>
            </a:r>
            <a:br>
              <a:rPr lang="tr-TR" sz="3400" dirty="0" smtClean="0"/>
            </a:br>
            <a:r>
              <a:rPr lang="tr-TR" sz="3400" dirty="0" smtClean="0"/>
              <a:t>'Hele bir bakalım' demiştir, 'bizim vezirler, hamamda benden uzakta, kendi başlarına ne yaparlar, nasıl eğlenirler?'</a:t>
            </a:r>
            <a:br>
              <a:rPr lang="tr-TR" sz="3400" dirty="0" smtClean="0"/>
            </a:br>
            <a:r>
              <a:rPr lang="tr-TR" sz="3400" dirty="0" smtClean="0"/>
              <a:t>Ve bu merak padişahı hamama getirmiştir</a:t>
            </a:r>
            <a:r>
              <a:rPr lang="tr-TR" dirty="0" smtClean="0"/>
              <a:t>.</a:t>
            </a:r>
            <a:endParaRPr lang="tr-TR" dirty="0"/>
          </a:p>
        </p:txBody>
      </p:sp>
      <p:pic>
        <p:nvPicPr>
          <p:cNvPr id="5122" name="Picture 2" descr="C:\Users\mervelif\Desktop\images.jpg"/>
          <p:cNvPicPr>
            <a:picLocks noChangeAspect="1" noChangeArrowheads="1"/>
          </p:cNvPicPr>
          <p:nvPr/>
        </p:nvPicPr>
        <p:blipFill>
          <a:blip r:embed="rId2" cstate="print"/>
          <a:srcRect/>
          <a:stretch>
            <a:fillRect/>
          </a:stretch>
        </p:blipFill>
        <p:spPr bwMode="auto">
          <a:xfrm>
            <a:off x="179512" y="980728"/>
            <a:ext cx="3672408" cy="4752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childTnLst>
                                </p:cTn>
                              </p:par>
                            </p:childTnLst>
                          </p:cTn>
                        </p:par>
                        <p:par>
                          <p:cTn id="10" fill="hold">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1"/>
                                          </p:val>
                                        </p:tav>
                                        <p:tav tm="100000">
                                          <p:val>
                                            <p:strVal val="#ppt_x"/>
                                          </p:val>
                                        </p:tav>
                                      </p:tavLst>
                                    </p:anim>
                                    <p:anim calcmode="lin" valueType="num">
                                      <p:cBhvr>
                                        <p:cTn id="15" dur="1000" fill="hold"/>
                                        <p:tgtEl>
                                          <p:spTgt spid="3">
                                            <p:bg/>
                                          </p:spTgt>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63888" y="332656"/>
            <a:ext cx="5266928" cy="6192688"/>
          </a:xfrm>
          <a:solidFill>
            <a:srgbClr val="C00000">
              <a:alpha val="55000"/>
            </a:srgbClr>
          </a:solidFill>
        </p:spPr>
        <p:txBody>
          <a:bodyPr>
            <a:normAutofit/>
          </a:bodyPr>
          <a:lstStyle/>
          <a:p>
            <a:pPr>
              <a:buNone/>
            </a:pPr>
            <a:r>
              <a:rPr lang="tr-TR" sz="2000" dirty="0" smtClean="0"/>
              <a:t>     Az önce yaşananlar bir kez daha tekrarlanır...</a:t>
            </a:r>
            <a:br>
              <a:rPr lang="tr-TR" sz="2000" dirty="0" smtClean="0"/>
            </a:br>
            <a:r>
              <a:rPr lang="tr-TR" sz="2000" dirty="0" smtClean="0"/>
              <a:t>Hamamcı vezirler der almak istemez... Padişah ise, ne olursun der, bastırır ve padişah galip gelir... Habib babanın yıkanmakta olduğu odayı göstererek, genç padişahın kulağına fısıldar:</a:t>
            </a:r>
            <a:br>
              <a:rPr lang="tr-TR" sz="2000" dirty="0" smtClean="0"/>
            </a:br>
            <a:r>
              <a:rPr lang="tr-TR" sz="2000" dirty="0" smtClean="0"/>
              <a:t>'Şu odada bir ihtiyar yıkanıyor. Sende sar </a:t>
            </a:r>
            <a:r>
              <a:rPr lang="tr-TR" sz="2000" dirty="0" err="1" smtClean="0"/>
              <a:t>peştemali</a:t>
            </a:r>
            <a:r>
              <a:rPr lang="tr-TR" sz="2000" dirty="0" smtClean="0"/>
              <a:t> beline gir yanına... Beraber sessizce yıkanın, bir an evvel çıkın... Ve ekler: 'Aman ha! Vezirler varlığınızı bilmesinler.'</a:t>
            </a:r>
            <a:br>
              <a:rPr lang="tr-TR" sz="2000" dirty="0" smtClean="0"/>
            </a:br>
            <a:r>
              <a:rPr lang="tr-TR" sz="2000" dirty="0" smtClean="0"/>
              <a:t>Sonra 4.</a:t>
            </a:r>
            <a:r>
              <a:rPr lang="tr-TR" sz="2000" dirty="0" err="1" smtClean="0"/>
              <a:t>Murad</a:t>
            </a:r>
            <a:r>
              <a:rPr lang="tr-TR" sz="2000" dirty="0" smtClean="0"/>
              <a:t> da Habib babanın yanına süzülür. Beraber sessizce yıkanmaya başlarlar. Bu arada, hamamın büyük salonundan gelen tef, dümbelek, şarkı, türkü sesleri ortalığı çınlatmaktadır...</a:t>
            </a:r>
            <a:br>
              <a:rPr lang="tr-TR" sz="2000" dirty="0" smtClean="0"/>
            </a:br>
            <a:r>
              <a:rPr lang="tr-TR" sz="2000" dirty="0" smtClean="0"/>
              <a:t>Habib babanın gözü, genç hamam arkadaşının sırtına takılır. Biraz kirlenmiş gibi gelir ona... Allah hikmeti gereği dostuna, o yanındakinin  kılık değiştirmiş padişah olduğunu ilham etmemiştir...</a:t>
            </a:r>
            <a:endParaRPr lang="tr-TR" sz="2000" dirty="0"/>
          </a:p>
        </p:txBody>
      </p:sp>
      <p:pic>
        <p:nvPicPr>
          <p:cNvPr id="6146" name="Picture 2" descr="C:\Users\mervelif\Desktop\Turkish_Bath_by_nedesem.jpg"/>
          <p:cNvPicPr>
            <a:picLocks noChangeAspect="1" noChangeArrowheads="1"/>
          </p:cNvPicPr>
          <p:nvPr/>
        </p:nvPicPr>
        <p:blipFill>
          <a:blip r:embed="rId2" cstate="print"/>
          <a:srcRect/>
          <a:stretch>
            <a:fillRect/>
          </a:stretch>
        </p:blipFill>
        <p:spPr bwMode="auto">
          <a:xfrm>
            <a:off x="179512" y="476672"/>
            <a:ext cx="3420888" cy="5877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fltVal val="0"/>
                                          </p:val>
                                        </p:tav>
                                        <p:tav tm="100000">
                                          <p:val>
                                            <p:strVal val="#ppt_w"/>
                                          </p:val>
                                        </p:tav>
                                      </p:tavLst>
                                    </p:anim>
                                    <p:anim calcmode="lin" valueType="num">
                                      <p:cBhvr>
                                        <p:cTn id="8" dur="2000" fill="hold"/>
                                        <p:tgtEl>
                                          <p:spTgt spid="6146"/>
                                        </p:tgtEl>
                                        <p:attrNameLst>
                                          <p:attrName>ppt_h</p:attrName>
                                        </p:attrNameLst>
                                      </p:cBhvr>
                                      <p:tavLst>
                                        <p:tav tm="0">
                                          <p:val>
                                            <p:fltVal val="0"/>
                                          </p:val>
                                        </p:tav>
                                        <p:tav tm="100000">
                                          <p:val>
                                            <p:strVal val="#ppt_h"/>
                                          </p:val>
                                        </p:tav>
                                      </p:tavLst>
                                    </p:anim>
                                    <p:animEffect transition="in" filter="fade">
                                      <p:cBhvr>
                                        <p:cTn id="9" dur="2000"/>
                                        <p:tgtEl>
                                          <p:spTgt spid="6146"/>
                                        </p:tgtEl>
                                      </p:cBhvr>
                                    </p:animEffect>
                                  </p:childTnLst>
                                </p:cTn>
                              </p:par>
                            </p:childTnLst>
                          </p:cTn>
                        </p:par>
                        <p:par>
                          <p:cTn id="10" fill="hold">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1"/>
                                          </p:val>
                                        </p:tav>
                                        <p:tav tm="100000">
                                          <p:val>
                                            <p:strVal val="#ppt_x"/>
                                          </p:val>
                                        </p:tav>
                                      </p:tavLst>
                                    </p:anim>
                                    <p:anim calcmode="lin" valueType="num">
                                      <p:cBhvr>
                                        <p:cTn id="15" dur="1000" fill="hold"/>
                                        <p:tgtEl>
                                          <p:spTgt spid="3">
                                            <p:bg/>
                                          </p:spTgt>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79B">
            <a:alpha val="0"/>
          </a:srgbClr>
        </a:solidFill>
        <a:effectLst/>
      </p:bgPr>
    </p:bg>
    <p:spTree>
      <p:nvGrpSpPr>
        <p:cNvPr id="1" name=""/>
        <p:cNvGrpSpPr/>
        <p:nvPr/>
      </p:nvGrpSpPr>
      <p:grpSpPr>
        <a:xfrm>
          <a:off x="0" y="0"/>
          <a:ext cx="0" cy="0"/>
          <a:chOff x="0" y="0"/>
          <a:chExt cx="0" cy="0"/>
        </a:xfrm>
      </p:grpSpPr>
      <p:pic>
        <p:nvPicPr>
          <p:cNvPr id="7170" name="Picture 2" descr="C:\Users\mervelif\Desktop\superman_at_turkish_bath_by_kilavuzz-d33di8r.jpg"/>
          <p:cNvPicPr>
            <a:picLocks noChangeAspect="1" noChangeArrowheads="1"/>
          </p:cNvPicPr>
          <p:nvPr/>
        </p:nvPicPr>
        <p:blipFill>
          <a:blip r:embed="rId2" cstate="print"/>
          <a:srcRect/>
          <a:stretch>
            <a:fillRect/>
          </a:stretch>
        </p:blipFill>
        <p:spPr bwMode="auto">
          <a:xfrm>
            <a:off x="0" y="0"/>
            <a:ext cx="5004048" cy="6858000"/>
          </a:xfrm>
          <a:prstGeom prst="rect">
            <a:avLst/>
          </a:prstGeom>
          <a:noFill/>
        </p:spPr>
      </p:pic>
      <p:sp>
        <p:nvSpPr>
          <p:cNvPr id="6" name="5 Metin kutusu"/>
          <p:cNvSpPr txBox="1"/>
          <p:nvPr/>
        </p:nvSpPr>
        <p:spPr>
          <a:xfrm>
            <a:off x="5436096" y="332656"/>
            <a:ext cx="3384376" cy="369332"/>
          </a:xfrm>
          <a:prstGeom prst="rect">
            <a:avLst/>
          </a:prstGeom>
          <a:noFill/>
        </p:spPr>
        <p:txBody>
          <a:bodyPr wrap="square" rtlCol="0">
            <a:spAutoFit/>
          </a:bodyPr>
          <a:lstStyle/>
          <a:p>
            <a:endParaRPr lang="tr-TR" dirty="0"/>
          </a:p>
        </p:txBody>
      </p:sp>
      <p:sp>
        <p:nvSpPr>
          <p:cNvPr id="7" name="4 İçerik Yer Tutucusu"/>
          <p:cNvSpPr>
            <a:spLocks noGrp="1"/>
          </p:cNvSpPr>
          <p:nvPr>
            <p:ph idx="1"/>
          </p:nvPr>
        </p:nvSpPr>
        <p:spPr>
          <a:xfrm>
            <a:off x="4597152" y="0"/>
            <a:ext cx="4546848" cy="6858000"/>
          </a:xfrm>
          <a:solidFill>
            <a:srgbClr val="C00000">
              <a:alpha val="59000"/>
            </a:srgbClr>
          </a:solidFill>
        </p:spPr>
        <p:txBody>
          <a:bodyPr>
            <a:normAutofit/>
          </a:bodyPr>
          <a:lstStyle/>
          <a:p>
            <a:pPr>
              <a:buNone/>
            </a:pPr>
            <a:r>
              <a:rPr lang="tr-TR" sz="2300" dirty="0" smtClean="0">
                <a:solidFill>
                  <a:schemeClr val="bg1"/>
                </a:solidFill>
              </a:rPr>
              <a:t> </a:t>
            </a:r>
            <a:r>
              <a:rPr lang="tr-TR" sz="2300" dirty="0" smtClean="0"/>
              <a:t>    </a:t>
            </a:r>
          </a:p>
          <a:p>
            <a:pPr>
              <a:buNone/>
            </a:pPr>
            <a:r>
              <a:rPr lang="tr-TR" sz="2300" dirty="0" smtClean="0"/>
              <a:t>     </a:t>
            </a:r>
            <a:r>
              <a:rPr lang="tr-TR" sz="2200" dirty="0" smtClean="0"/>
              <a:t>Ve yanındakini, görüntüsüne uygun, kendi gibi fakir bir delikanlı zanneden Habib baba yumuşak bir sesle konuşur:</a:t>
            </a:r>
            <a:br>
              <a:rPr lang="tr-TR" sz="2200" dirty="0" smtClean="0"/>
            </a:br>
            <a:r>
              <a:rPr lang="tr-TR" sz="2200" dirty="0" smtClean="0"/>
              <a:t>'Evladım' der, 'Sırtın fazlaca kirlenmiş, </a:t>
            </a:r>
            <a:r>
              <a:rPr lang="tr-TR" sz="2200" dirty="0" err="1" smtClean="0"/>
              <a:t>müsade</a:t>
            </a:r>
            <a:r>
              <a:rPr lang="tr-TR" sz="2200" dirty="0" smtClean="0"/>
              <a:t> edersen bir keseleyivereyim.'</a:t>
            </a:r>
            <a:br>
              <a:rPr lang="tr-TR" sz="2200" dirty="0" smtClean="0"/>
            </a:br>
            <a:r>
              <a:rPr lang="tr-TR" sz="2200" dirty="0" smtClean="0"/>
              <a:t>Padişah aldığı bu teklif karşısında şaşkınlaşır ve </a:t>
            </a:r>
            <a:r>
              <a:rPr lang="tr-TR" sz="2200" dirty="0" err="1" smtClean="0"/>
              <a:t>bü</a:t>
            </a:r>
            <a:r>
              <a:rPr lang="tr-TR" sz="2200" dirty="0" smtClean="0"/>
              <a:t> yük bir haz duyar... Haz duyar, çünkü ömründe ilk defa biri ona, padişah olduğunu bilmeden, sırf bir insan olarak, karşılık beklemeksizin bir iyilik yapmayı teklif etmektedir.</a:t>
            </a:r>
            <a:br>
              <a:rPr lang="tr-TR" sz="2200" dirty="0" smtClean="0"/>
            </a:br>
            <a:r>
              <a:rPr lang="tr-TR" sz="2200" dirty="0" smtClean="0"/>
              <a:t>Memnuniyetle Habib babanın önünde diz çökerken: 'Buyur baba' der, 'ellerin dert görmesin'</a:t>
            </a:r>
            <a:endParaRPr lang="tr-T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fltVal val="0"/>
                                          </p:val>
                                        </p:tav>
                                        <p:tav tm="100000">
                                          <p:val>
                                            <p:strVal val="#ppt_w"/>
                                          </p:val>
                                        </p:tav>
                                      </p:tavLst>
                                    </p:anim>
                                    <p:anim calcmode="lin" valueType="num">
                                      <p:cBhvr>
                                        <p:cTn id="8" dur="2000" fill="hold"/>
                                        <p:tgtEl>
                                          <p:spTgt spid="7170"/>
                                        </p:tgtEl>
                                        <p:attrNameLst>
                                          <p:attrName>ppt_h</p:attrName>
                                        </p:attrNameLst>
                                      </p:cBhvr>
                                      <p:tavLst>
                                        <p:tav tm="0">
                                          <p:val>
                                            <p:fltVal val="0"/>
                                          </p:val>
                                        </p:tav>
                                        <p:tav tm="100000">
                                          <p:val>
                                            <p:strVal val="#ppt_h"/>
                                          </p:val>
                                        </p:tav>
                                      </p:tavLst>
                                    </p:anim>
                                    <p:animEffect transition="in" filter="fade">
                                      <p:cBhvr>
                                        <p:cTn id="9" dur="2000"/>
                                        <p:tgtEl>
                                          <p:spTgt spid="7170"/>
                                        </p:tgtEl>
                                      </p:cBhvr>
                                    </p:animEffect>
                                  </p:childTnLst>
                                </p:cTn>
                              </p:par>
                            </p:childTnLst>
                          </p:cTn>
                        </p:par>
                        <p:par>
                          <p:cTn id="10" fill="hold">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1000"/>
                                        <p:tgtEl>
                                          <p:spTgt spid="7">
                                            <p:bg/>
                                          </p:spTgt>
                                        </p:tgtEl>
                                      </p:cBhvr>
                                    </p:animEffect>
                                    <p:anim calcmode="lin" valueType="num">
                                      <p:cBhvr>
                                        <p:cTn id="14" dur="1000" fill="hold"/>
                                        <p:tgtEl>
                                          <p:spTgt spid="7">
                                            <p:bg/>
                                          </p:spTgt>
                                        </p:tgtEl>
                                        <p:attrNameLst>
                                          <p:attrName>ppt_x</p:attrName>
                                        </p:attrNameLst>
                                      </p:cBhvr>
                                      <p:tavLst>
                                        <p:tav tm="0">
                                          <p:val>
                                            <p:strVal val="#ppt_x-.1"/>
                                          </p:val>
                                        </p:tav>
                                        <p:tav tm="100000">
                                          <p:val>
                                            <p:strVal val="#ppt_x"/>
                                          </p:val>
                                        </p:tav>
                                      </p:tavLst>
                                    </p:anim>
                                    <p:anim calcmode="lin" valueType="num">
                                      <p:cBhvr>
                                        <p:cTn id="15" dur="1000" fill="hold"/>
                                        <p:tgtEl>
                                          <p:spTgt spid="7">
                                            <p:bg/>
                                          </p:spTgt>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39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75856" y="260648"/>
            <a:ext cx="5482952" cy="6309320"/>
          </a:xfrm>
          <a:solidFill>
            <a:srgbClr val="C00000">
              <a:alpha val="53000"/>
            </a:srgbClr>
          </a:solidFill>
        </p:spPr>
        <p:txBody>
          <a:bodyPr>
            <a:normAutofit fontScale="70000" lnSpcReduction="20000"/>
          </a:bodyPr>
          <a:lstStyle/>
          <a:p>
            <a:pPr>
              <a:buNone/>
            </a:pPr>
            <a:r>
              <a:rPr lang="tr-TR" dirty="0" smtClean="0"/>
              <a:t>     </a:t>
            </a:r>
          </a:p>
          <a:p>
            <a:pPr>
              <a:buNone/>
            </a:pPr>
            <a:r>
              <a:rPr lang="tr-TR" dirty="0" smtClean="0"/>
              <a:t>    Bu arada içerideki alemin sesleri hamamı çınlatmaya devam etmektedir. Habib baba, 4.</a:t>
            </a:r>
            <a:r>
              <a:rPr lang="tr-TR" dirty="0" err="1" smtClean="0"/>
              <a:t>Murad'ın</a:t>
            </a:r>
            <a:r>
              <a:rPr lang="tr-TR" dirty="0" smtClean="0"/>
              <a:t> sırtını bir güzel keseler... Fakat padişah kuru bir teşekkürle yetinmek istemez.. Ne de olsa insandır ve o da her insan gibi kendine yapılan iyiliklerin kölesidir.</a:t>
            </a:r>
            <a:br>
              <a:rPr lang="tr-TR" dirty="0" smtClean="0"/>
            </a:br>
            <a:r>
              <a:rPr lang="tr-TR" dirty="0" smtClean="0"/>
              <a:t>'Baba' der, 'gel bende senin sırtını keseleyeyim de ödeşmiş olalım.' Habib baba, teklifin kimden geldiğinden habersiz, tebessümle;</a:t>
            </a:r>
            <a:br>
              <a:rPr lang="tr-TR" dirty="0" smtClean="0"/>
            </a:br>
            <a:r>
              <a:rPr lang="tr-TR" dirty="0" smtClean="0"/>
              <a:t>'Olur evlat' deyip, sultanın önünde diz çöker. Bu arada, Sultan </a:t>
            </a:r>
            <a:r>
              <a:rPr lang="tr-TR" dirty="0" err="1" smtClean="0"/>
              <a:t>Murad</a:t>
            </a:r>
            <a:r>
              <a:rPr lang="tr-TR" dirty="0" smtClean="0"/>
              <a:t> kese yaparken bir yandan da Habib babayı yoklar, ağzını arar...</a:t>
            </a:r>
            <a:br>
              <a:rPr lang="tr-TR" dirty="0" smtClean="0"/>
            </a:br>
            <a:r>
              <a:rPr lang="tr-TR" dirty="0" smtClean="0"/>
              <a:t>'Baba' der,  </a:t>
            </a:r>
            <a:r>
              <a:rPr lang="tr-TR" dirty="0" err="1" smtClean="0"/>
              <a:t>görüyormusun</a:t>
            </a:r>
            <a:r>
              <a:rPr lang="tr-TR" dirty="0" smtClean="0"/>
              <a:t> şu dünyayı... Sultan </a:t>
            </a:r>
            <a:r>
              <a:rPr lang="tr-TR" dirty="0" err="1" smtClean="0"/>
              <a:t>Murad'a</a:t>
            </a:r>
            <a:r>
              <a:rPr lang="tr-TR" dirty="0" smtClean="0"/>
              <a:t> vezir olmak varmış... Bak adamlar içerde tef,dümbelek hamamı inletiyorlar, sen ve ben ise burada iki hırsız gibi...'</a:t>
            </a:r>
            <a:endParaRPr lang="tr-TR" dirty="0"/>
          </a:p>
        </p:txBody>
      </p:sp>
      <p:pic>
        <p:nvPicPr>
          <p:cNvPr id="1026" name="Picture 2" descr="C:\Users\mervelif\Desktop\image025.gif"/>
          <p:cNvPicPr>
            <a:picLocks noChangeAspect="1" noChangeArrowheads="1"/>
          </p:cNvPicPr>
          <p:nvPr/>
        </p:nvPicPr>
        <p:blipFill>
          <a:blip r:embed="rId2" cstate="print"/>
          <a:srcRect/>
          <a:stretch>
            <a:fillRect/>
          </a:stretch>
        </p:blipFill>
        <p:spPr bwMode="auto">
          <a:xfrm>
            <a:off x="179512" y="260648"/>
            <a:ext cx="3096344" cy="6309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1"/>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TotalTime>
  <Words>243</Words>
  <Application>Microsoft Office PowerPoint</Application>
  <PresentationFormat>Ekran Gösterisi (4:3)</PresentationFormat>
  <Paragraphs>13</Paragraphs>
  <Slides>10</Slides>
  <Notes>0</Notes>
  <HiddenSlides>0</HiddenSlides>
  <MMClips>1</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HABİB BABA HAZIRLAYAN: ELİF ÖZDEMİR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mervelif</dc:creator>
  <cp:lastModifiedBy>WINDOWS 7</cp:lastModifiedBy>
  <cp:revision>20</cp:revision>
  <dcterms:created xsi:type="dcterms:W3CDTF">2011-10-28T11:27:53Z</dcterms:created>
  <dcterms:modified xsi:type="dcterms:W3CDTF">2012-06-12T11:33:22Z</dcterms:modified>
</cp:coreProperties>
</file>