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2" r:id="rId6"/>
    <p:sldId id="263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06.12.2012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06.12.2012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06.12.2012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06.12.2012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06.12.2012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06.12.2012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06.12.2012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06.12.2012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06.12.2012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06.12.2012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06.12.2012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06.12.2012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957392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38455" y="1340768"/>
            <a:ext cx="7772400" cy="1020124"/>
          </a:xfrm>
        </p:spPr>
        <p:txBody>
          <a:bodyPr>
            <a:normAutofit fontScale="90000"/>
          </a:bodyPr>
          <a:lstStyle/>
          <a:p>
            <a:r>
              <a:rPr lang="tr-TR" sz="3200" b="1" dirty="0" smtClean="0">
                <a:latin typeface="Times New Roman" pitchFamily="18" charset="0"/>
                <a:cs typeface="Times New Roman" pitchFamily="18" charset="0"/>
              </a:rPr>
              <a:t>Alçakgönüllülük Analizi</a:t>
            </a:r>
            <a:br>
              <a:rPr lang="tr-TR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(Hikayeler İle)</a:t>
            </a:r>
            <a:endParaRPr lang="tr-TR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5890" y="2352977"/>
            <a:ext cx="3168352" cy="3668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322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8072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sz="1800" b="1" u="sng" dirty="0">
                <a:latin typeface="Times New Roman" pitchFamily="18" charset="0"/>
                <a:cs typeface="Times New Roman" pitchFamily="18" charset="0"/>
              </a:rPr>
              <a:t>FARE  İLE  DEVE </a:t>
            </a:r>
            <a:endParaRPr lang="tr-TR" sz="1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tr-TR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Çok eskiden, kendini beğenmiş şımarık bir fare ile, akıllı ve alçak gönüllü bir deve yaşardı.</a:t>
            </a:r>
            <a:br>
              <a:rPr lang="tr-TR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Bir gün karşılaşıp arkadaş oldular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Fare:</a:t>
            </a:r>
            <a:br>
              <a:rPr lang="tr-TR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-Sana kılavuzluk etmeliyim! dedi...Yularından çekip istediğim yere götürmeliyim!...</a:t>
            </a:r>
            <a:br>
              <a:rPr lang="tr-TR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Deve arkadaşının küstahça teklifine razı oldu. Bir süre gittikten sonra küçük bir dere kenarına ulaştılar.</a:t>
            </a:r>
            <a:br>
              <a:rPr lang="tr-TR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Devenin diz kapaklarına bile ulaşmayan su, Fare için uçsuz bucaksız bir deniz gibiydi...</a:t>
            </a:r>
            <a:br>
              <a:rPr lang="tr-TR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-Ben buradan geçemem diye fısıldadı korkuyla...</a:t>
            </a:r>
            <a:br>
              <a:rPr lang="tr-TR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Deve:-Ne bekliyorsun? diye çıkıştı. Kılavuz önden gider, dal bakalım suya...</a:t>
            </a:r>
            <a:br>
              <a:rPr lang="tr-TR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-Ama... diye kekeledi Fare, görmüyor musun su çok derin? </a:t>
            </a:r>
            <a:br>
              <a:rPr lang="tr-TR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Fare mahcup olmuş, boyundan büyük işlere giriştiği için kıpkırmızı kesilmişti...</a:t>
            </a:r>
            <a:br>
              <a:rPr lang="tr-TR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-Sizin için küçük ama, bana göre çok büyük bir su....diye inledi. Ben artık kılavuz olmaktan vazgeçiyorum. Keşke daha önceden düşünseydim de boyumdan büyük işlere girişmeseydim.</a:t>
            </a:r>
            <a:br>
              <a:rPr lang="tr-TR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-Evet, dedi Deve, yumuşak bir sesle, herkes kendi haddini bilmeli ve asla aldatıcı gurura kapılmamalı...</a:t>
            </a:r>
            <a:endParaRPr lang="tr-TR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tr-T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951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tr-TR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SİZCE </a:t>
            </a:r>
          </a:p>
          <a:p>
            <a:pPr marL="0" indent="0" algn="ctr">
              <a:buNone/>
            </a:pPr>
            <a:endParaRPr lang="tr-TR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Deve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farenin teklifini neden kabul etti?</a:t>
            </a:r>
          </a:p>
          <a:p>
            <a:pPr marL="0" indent="0">
              <a:buNone/>
            </a:pPr>
            <a:endParaRPr lang="tr-TR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Fare hata yaptığını anladı mı?</a:t>
            </a:r>
          </a:p>
          <a:p>
            <a:pPr marL="0" indent="0">
              <a:buNone/>
            </a:pPr>
            <a:endParaRPr lang="tr-TR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Fare aynı hatayı tekrar yapacak mı? Neden?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7" name="Picture 9" descr="C:\Users\WINDOWS 7\AppData\Local\Microsoft\Windows\Temporary Internet Files\Content.IE5\55MEFHG8\MC900330262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196" y="944774"/>
            <a:ext cx="2663804" cy="60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C:\Users\WINDOWS 7\Desktop\far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229200"/>
            <a:ext cx="1412895" cy="1395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30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tr-TR" b="1" u="sng" dirty="0">
                <a:latin typeface="Times New Roman" pitchFamily="18" charset="0"/>
                <a:cs typeface="Times New Roman" pitchFamily="18" charset="0"/>
              </a:rPr>
              <a:t>BİLGİN İLE </a:t>
            </a:r>
            <a:r>
              <a:rPr lang="tr-TR" b="1" u="sng" dirty="0" smtClean="0">
                <a:latin typeface="Times New Roman" pitchFamily="18" charset="0"/>
                <a:cs typeface="Times New Roman" pitchFamily="18" charset="0"/>
              </a:rPr>
              <a:t>KAYIKÇI</a:t>
            </a:r>
          </a:p>
          <a:p>
            <a:pPr marL="0" indent="0">
              <a:buNone/>
            </a:pPr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tr-TR" b="1" dirty="0">
                <a:latin typeface="Times New Roman" pitchFamily="18" charset="0"/>
                <a:cs typeface="Times New Roman" pitchFamily="18" charset="0"/>
              </a:rPr>
              <a:t>Kendini beğenmiş bir gramer (nahiv) bilgini, boğazdan karşıya geçmek için bir kayık kiraladı ve kurumla oturdu yerine. </a:t>
            </a:r>
            <a:br>
              <a:rPr lang="tr-TR" b="1" dirty="0">
                <a:latin typeface="Times New Roman" pitchFamily="18" charset="0"/>
                <a:cs typeface="Times New Roman" pitchFamily="18" charset="0"/>
              </a:rPr>
            </a:br>
            <a:r>
              <a:rPr lang="tr-TR" b="1" dirty="0">
                <a:latin typeface="Times New Roman" pitchFamily="18" charset="0"/>
                <a:cs typeface="Times New Roman" pitchFamily="18" charset="0"/>
              </a:rPr>
              <a:t>Kayıkçı, olgun ve alçak gönüllü bir insandı. Hiç ses çıkarmadan küreklere asılıyor, yolcusunu sağ salim karşıya geçirmek ve üç beş kuruş kazanmak istiyordu.</a:t>
            </a:r>
            <a:br>
              <a:rPr lang="tr-TR" b="1" dirty="0">
                <a:latin typeface="Times New Roman" pitchFamily="18" charset="0"/>
                <a:cs typeface="Times New Roman" pitchFamily="18" charset="0"/>
              </a:rPr>
            </a:br>
            <a:r>
              <a:rPr lang="tr-TR" b="1" dirty="0">
                <a:latin typeface="Times New Roman" pitchFamily="18" charset="0"/>
                <a:cs typeface="Times New Roman" pitchFamily="18" charset="0"/>
              </a:rPr>
              <a:t>Denizin orta yerine geldikleri sırada Bilgin küçümser bir eda içinde sordu:</a:t>
            </a:r>
            <a:br>
              <a:rPr lang="tr-TR" b="1" dirty="0">
                <a:latin typeface="Times New Roman" pitchFamily="18" charset="0"/>
                <a:cs typeface="Times New Roman" pitchFamily="18" charset="0"/>
              </a:rPr>
            </a:br>
            <a:r>
              <a:rPr lang="tr-TR" b="1" dirty="0">
                <a:latin typeface="Times New Roman" pitchFamily="18" charset="0"/>
                <a:cs typeface="Times New Roman" pitchFamily="18" charset="0"/>
              </a:rPr>
              <a:t>-Sen hiç gramer okudun mu?.. 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Dil 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biliminden anlar mısın?</a:t>
            </a:r>
            <a:br>
              <a:rPr lang="tr-TR" b="1" dirty="0">
                <a:latin typeface="Times New Roman" pitchFamily="18" charset="0"/>
                <a:cs typeface="Times New Roman" pitchFamily="18" charset="0"/>
              </a:rPr>
            </a:br>
            <a:r>
              <a:rPr lang="tr-TR" b="1" dirty="0">
                <a:latin typeface="Times New Roman" pitchFamily="18" charset="0"/>
                <a:cs typeface="Times New Roman" pitchFamily="18" charset="0"/>
              </a:rPr>
              <a:t>Kayıkçı:</a:t>
            </a:r>
            <a:br>
              <a:rPr lang="tr-TR" b="1" dirty="0">
                <a:latin typeface="Times New Roman" pitchFamily="18" charset="0"/>
                <a:cs typeface="Times New Roman" pitchFamily="18" charset="0"/>
              </a:rPr>
            </a:br>
            <a:r>
              <a:rPr lang="tr-TR" b="1" dirty="0">
                <a:latin typeface="Times New Roman" pitchFamily="18" charset="0"/>
                <a:cs typeface="Times New Roman" pitchFamily="18" charset="0"/>
              </a:rPr>
              <a:t>-Hayır efendim dedi, ben cahil bir kayıkçıyım, dediğiniz şeylerden hiç anlamam.</a:t>
            </a:r>
            <a:br>
              <a:rPr lang="tr-TR" b="1" dirty="0">
                <a:latin typeface="Times New Roman" pitchFamily="18" charset="0"/>
                <a:cs typeface="Times New Roman" pitchFamily="18" charset="0"/>
              </a:rPr>
            </a:br>
            <a:r>
              <a:rPr lang="tr-TR" b="1" dirty="0">
                <a:latin typeface="Times New Roman" pitchFamily="18" charset="0"/>
                <a:cs typeface="Times New Roman" pitchFamily="18" charset="0"/>
              </a:rPr>
              <a:t>-Vah vah dedi Bilgin, ömrünün yarısı boşa geçmiş!..</a:t>
            </a:r>
            <a:br>
              <a:rPr lang="tr-TR" b="1" dirty="0">
                <a:latin typeface="Times New Roman" pitchFamily="18" charset="0"/>
                <a:cs typeface="Times New Roman" pitchFamily="18" charset="0"/>
              </a:rPr>
            </a:br>
            <a:r>
              <a:rPr lang="tr-TR" b="1" dirty="0">
                <a:latin typeface="Times New Roman" pitchFamily="18" charset="0"/>
                <a:cs typeface="Times New Roman" pitchFamily="18" charset="0"/>
              </a:rPr>
              <a:t>Böyle bir süre ilerledikten sonra rüzgar şiddetini artırmaya, dalgalar büyümeye başladı. Denizde fırtına çıkmış, Bilgin korkmaya başlamıştı.</a:t>
            </a:r>
            <a:br>
              <a:rPr lang="tr-TR" b="1" dirty="0">
                <a:latin typeface="Times New Roman" pitchFamily="18" charset="0"/>
                <a:cs typeface="Times New Roman" pitchFamily="18" charset="0"/>
              </a:rPr>
            </a:br>
            <a:r>
              <a:rPr lang="tr-TR" b="1" dirty="0">
                <a:latin typeface="Times New Roman" pitchFamily="18" charset="0"/>
                <a:cs typeface="Times New Roman" pitchFamily="18" charset="0"/>
              </a:rPr>
              <a:t>Kayıkçı olağanüstü bir güçle kurtulmaya, sağ salim karşı kıyıya geçmeye çalışıyordu. Gördü ki artık kurtuluş ümidi yok, Bilgine dönüp sordu:</a:t>
            </a:r>
            <a:br>
              <a:rPr lang="tr-TR" b="1" dirty="0">
                <a:latin typeface="Times New Roman" pitchFamily="18" charset="0"/>
                <a:cs typeface="Times New Roman" pitchFamily="18" charset="0"/>
              </a:rPr>
            </a:br>
            <a:r>
              <a:rPr lang="tr-TR" b="1" dirty="0">
                <a:latin typeface="Times New Roman" pitchFamily="18" charset="0"/>
                <a:cs typeface="Times New Roman" pitchFamily="18" charset="0"/>
              </a:rPr>
              <a:t>-Efendim, yüzme bilir misiniz?</a:t>
            </a:r>
            <a:br>
              <a:rPr lang="tr-TR" b="1" dirty="0">
                <a:latin typeface="Times New Roman" pitchFamily="18" charset="0"/>
                <a:cs typeface="Times New Roman" pitchFamily="18" charset="0"/>
              </a:rPr>
            </a:br>
            <a:r>
              <a:rPr lang="tr-TR" b="1" dirty="0">
                <a:latin typeface="Times New Roman" pitchFamily="18" charset="0"/>
                <a:cs typeface="Times New Roman" pitchFamily="18" charset="0"/>
              </a:rPr>
              <a:t>Bilgin:</a:t>
            </a:r>
            <a:br>
              <a:rPr lang="tr-TR" b="1" dirty="0">
                <a:latin typeface="Times New Roman" pitchFamily="18" charset="0"/>
                <a:cs typeface="Times New Roman" pitchFamily="18" charset="0"/>
              </a:rPr>
            </a:br>
            <a:r>
              <a:rPr lang="tr-TR" b="1" dirty="0">
                <a:latin typeface="Times New Roman" pitchFamily="18" charset="0"/>
                <a:cs typeface="Times New Roman" pitchFamily="18" charset="0"/>
              </a:rPr>
              <a:t>-Ne yazık ki bilmiyorum diye inledi.</a:t>
            </a:r>
            <a:br>
              <a:rPr lang="tr-TR" b="1" dirty="0">
                <a:latin typeface="Times New Roman" pitchFamily="18" charset="0"/>
                <a:cs typeface="Times New Roman" pitchFamily="18" charset="0"/>
              </a:rPr>
            </a:br>
            <a:r>
              <a:rPr lang="tr-TR" b="1" dirty="0">
                <a:latin typeface="Times New Roman" pitchFamily="18" charset="0"/>
                <a:cs typeface="Times New Roman" pitchFamily="18" charset="0"/>
              </a:rPr>
              <a:t>O zaman kayıkçı: </a:t>
            </a:r>
            <a:br>
              <a:rPr lang="tr-TR" b="1" dirty="0">
                <a:latin typeface="Times New Roman" pitchFamily="18" charset="0"/>
                <a:cs typeface="Times New Roman" pitchFamily="18" charset="0"/>
              </a:rPr>
            </a:br>
            <a:r>
              <a:rPr lang="tr-TR" b="1" dirty="0">
                <a:latin typeface="Times New Roman" pitchFamily="18" charset="0"/>
                <a:cs typeface="Times New Roman" pitchFamily="18" charset="0"/>
              </a:rPr>
              <a:t>-Vah vah dedi, şimdi ömrünün hepsi boşa gidecek! Keşke gramer bileceğinize benim gibi yüzme bilseydiniz de canınızı kurtarsaydınız.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147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/>
          <a:lstStyle/>
          <a:p>
            <a:pPr marL="0" indent="0" algn="ctr">
              <a:buNone/>
            </a:pPr>
            <a:r>
              <a:rPr lang="tr-TR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SİZCE </a:t>
            </a:r>
          </a:p>
          <a:p>
            <a:pPr marL="0" indent="0" algn="ctr">
              <a:buNone/>
            </a:pPr>
            <a:endParaRPr lang="tr-TR" b="1" u="sng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Cahil olmak ne demektir?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tr-TR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‘Gün olur devran döner’ ne demektir?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tr-TR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Bu hikayede kim kibirli, kim </a:t>
            </a:r>
          </a:p>
          <a:p>
            <a:pPr marL="0" indent="0"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alçakgönüllü? Neden? </a:t>
            </a:r>
          </a:p>
          <a:p>
            <a:pPr marL="0" indent="0">
              <a:buNone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Kayıkçı, boğulmaması için bilgine </a:t>
            </a:r>
          </a:p>
          <a:p>
            <a:pPr marL="0" indent="0"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yardım etti mi? 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C:\Users\WINDOWS 7\AppData\Local\Microsoft\Windows\Temporary Internet Files\Content.IE5\5LUZUJY7\MC900023787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6742" y="0"/>
            <a:ext cx="5143670" cy="8120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6806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791072"/>
          </a:xfrm>
        </p:spPr>
        <p:txBody>
          <a:bodyPr>
            <a:normAutofit fontScale="90000"/>
          </a:bodyPr>
          <a:lstStyle/>
          <a:p>
            <a:r>
              <a:rPr lang="tr-TR" sz="3600" dirty="0">
                <a:latin typeface="Times New Roman" pitchFamily="18" charset="0"/>
                <a:cs typeface="Times New Roman" pitchFamily="18" charset="0"/>
              </a:rPr>
              <a:t>Tevazu devlerin anasıdır</a:t>
            </a:r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. İnsan </a:t>
            </a:r>
            <a:r>
              <a:rPr lang="tr-TR" sz="3600" dirty="0">
                <a:latin typeface="Times New Roman" pitchFamily="18" charset="0"/>
                <a:cs typeface="Times New Roman" pitchFamily="18" charset="0"/>
              </a:rPr>
              <a:t>vadiden bakınca her şeyi büyük, zirveden bakınca ise küçücük görür. </a:t>
            </a:r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G.K.CHESTERTON</a:t>
            </a:r>
            <a:endParaRPr lang="tr-TR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WINDOWS 7\AppData\Local\Microsoft\Windows\Temporary Internet Files\Content.IE5\E9BT9FXJ\MC90044057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5" y="2420888"/>
            <a:ext cx="5112569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2362408" y="6193279"/>
            <a:ext cx="4608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Sevgiyle Kalın 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</a:t>
            </a:r>
            <a:endParaRPr lang="tr-TR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302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600"/>
                            </p:stCondLst>
                            <p:childTnLst>
                              <p:par>
                                <p:cTn id="12" presetID="16" presetClass="entr" presetSubtype="21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1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1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125</Words>
  <Application>Microsoft Office PowerPoint</Application>
  <PresentationFormat>Ekran Gösterisi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Alçakgönüllülük Analizi (Hikayeler İle)</vt:lpstr>
      <vt:lpstr>PowerPoint Sunusu</vt:lpstr>
      <vt:lpstr>PowerPoint Sunusu</vt:lpstr>
      <vt:lpstr>PowerPoint Sunusu</vt:lpstr>
      <vt:lpstr>PowerPoint Sunusu</vt:lpstr>
      <vt:lpstr>Tevazu devlerin anasıdır. İnsan vadiden bakınca her şeyi büyük, zirveden bakınca ise küçücük görür.  G.K.CHESTERTON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Alçakgönüllülük Analizi</dc:title>
  <dc:creator>WINDOWS 7</dc:creator>
  <cp:lastModifiedBy>Zeynep's</cp:lastModifiedBy>
  <cp:revision>8</cp:revision>
  <dcterms:created xsi:type="dcterms:W3CDTF">2012-10-05T14:42:21Z</dcterms:created>
  <dcterms:modified xsi:type="dcterms:W3CDTF">2012-12-06T15:55:34Z</dcterms:modified>
</cp:coreProperties>
</file>