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7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B6D5E6E-2E2E-4789-B763-17874F1F41D5}" type="datetimeFigureOut">
              <a:rPr lang="tr-TR" smtClean="0"/>
              <a:pPr/>
              <a:t>18.11.2013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35AB9F-E4D4-49C4-8766-2C3ABA6ED1FF}" type="slidenum">
              <a:rPr lang="tr-TR" smtClean="0"/>
              <a:pPr/>
              <a:t>‹#›</a:t>
            </a:fld>
            <a:endParaRPr lang="tr-T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D5E6E-2E2E-4789-B763-17874F1F41D5}" type="datetimeFigureOut">
              <a:rPr lang="tr-TR" smtClean="0"/>
              <a:pPr/>
              <a:t>18.11.2013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5AB9F-E4D4-49C4-8766-2C3ABA6ED1F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admin\Videos\kar&#305;&#351;&#305;k\13%20Od%20Yishama.wma"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C:\Users\admin\Videos\kar&#305;&#351;&#305;k\13%20Od%20Yishama.wma"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yatay_antetli_deger_simgeleri_empati.jpg"/>
          <p:cNvPicPr>
            <a:picLocks noChangeAspect="1"/>
          </p:cNvPicPr>
          <p:nvPr/>
        </p:nvPicPr>
        <p:blipFill>
          <a:blip r:embed="rId3" cstate="print"/>
          <a:stretch>
            <a:fillRect/>
          </a:stretch>
        </p:blipFill>
        <p:spPr>
          <a:xfrm>
            <a:off x="0" y="0"/>
            <a:ext cx="9144000" cy="6858000"/>
          </a:xfrm>
          <a:prstGeom prst="rect">
            <a:avLst/>
          </a:prstGeom>
        </p:spPr>
      </p:pic>
      <p:sp>
        <p:nvSpPr>
          <p:cNvPr id="2" name="1 Başlık"/>
          <p:cNvSpPr>
            <a:spLocks noGrp="1"/>
          </p:cNvSpPr>
          <p:nvPr>
            <p:ph type="ctrTitle"/>
          </p:nvPr>
        </p:nvSpPr>
        <p:spPr/>
        <p:txBody>
          <a:bodyPr/>
          <a:lstStyle/>
          <a:p>
            <a:r>
              <a:rPr lang="tr-TR" dirty="0" smtClean="0">
                <a:solidFill>
                  <a:srgbClr val="00B0F0"/>
                </a:solidFill>
              </a:rPr>
              <a:t>EMPATİ NEDİR?</a:t>
            </a:r>
            <a:endParaRPr lang="tr-TR" dirty="0">
              <a:solidFill>
                <a:srgbClr val="00B0F0"/>
              </a:solidFill>
            </a:endParaRPr>
          </a:p>
        </p:txBody>
      </p:sp>
      <p:sp>
        <p:nvSpPr>
          <p:cNvPr id="3" name="2 Alt Başlık"/>
          <p:cNvSpPr>
            <a:spLocks noGrp="1"/>
          </p:cNvSpPr>
          <p:nvPr>
            <p:ph type="subTitle" idx="1"/>
          </p:nvPr>
        </p:nvSpPr>
        <p:spPr/>
        <p:txBody>
          <a:bodyPr>
            <a:normAutofit/>
          </a:bodyPr>
          <a:lstStyle/>
          <a:p>
            <a:endParaRPr lang="tr-TR" sz="1800" smtClean="0">
              <a:solidFill>
                <a:srgbClr val="FF0000"/>
              </a:solidFill>
            </a:endParaRPr>
          </a:p>
          <a:p>
            <a:endParaRPr lang="tr-TR" sz="1800" dirty="0">
              <a:solidFill>
                <a:srgbClr val="FF0000"/>
              </a:solidFill>
            </a:endParaRPr>
          </a:p>
        </p:txBody>
      </p:sp>
      <p:pic>
        <p:nvPicPr>
          <p:cNvPr id="5" name="13 Od Yishama.wma">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332657"/>
            <a:ext cx="8229600" cy="2016224"/>
          </a:xfrm>
        </p:spPr>
        <p:txBody>
          <a:bodyPr>
            <a:normAutofit/>
          </a:bodyPr>
          <a:lstStyle/>
          <a:p>
            <a:r>
              <a:rPr lang="tr-TR" sz="2400" dirty="0" smtClean="0">
                <a:solidFill>
                  <a:schemeClr val="tx1">
                    <a:lumMod val="95000"/>
                    <a:lumOff val="5000"/>
                  </a:schemeClr>
                </a:solidFill>
              </a:rPr>
              <a:t>Empati veya eşduyum, bir başkasının duyguları, içinde bulunduğu durum ya da davranışlarındaki motivasyonu anlamak ve içselleştirmek demektir. Kendi duygularını başka nesnelere yansıtmak anlamında da kullanılır. Empatinin zıt anlamlısı antipatidir.</a:t>
            </a:r>
            <a:endParaRPr lang="tr-TR" sz="2400" dirty="0">
              <a:solidFill>
                <a:schemeClr val="tx1">
                  <a:lumMod val="95000"/>
                  <a:lumOff val="5000"/>
                </a:schemeClr>
              </a:solidFill>
            </a:endParaRPr>
          </a:p>
        </p:txBody>
      </p:sp>
      <p:pic>
        <p:nvPicPr>
          <p:cNvPr id="1026" name="Picture 2" descr="C:\Users\admin\Desktop\kkk.jpg"/>
          <p:cNvPicPr>
            <a:picLocks noChangeAspect="1" noChangeArrowheads="1"/>
          </p:cNvPicPr>
          <p:nvPr/>
        </p:nvPicPr>
        <p:blipFill>
          <a:blip r:embed="rId2" cstate="print"/>
          <a:srcRect/>
          <a:stretch>
            <a:fillRect/>
          </a:stretch>
        </p:blipFill>
        <p:spPr bwMode="auto">
          <a:xfrm>
            <a:off x="1979712" y="2404940"/>
            <a:ext cx="5256584" cy="4104456"/>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8640"/>
            <a:ext cx="8229600" cy="4525963"/>
          </a:xfrm>
        </p:spPr>
        <p:txBody>
          <a:bodyPr>
            <a:normAutofit/>
          </a:bodyPr>
          <a:lstStyle/>
          <a:p>
            <a:pPr>
              <a:buNone/>
            </a:pPr>
            <a:r>
              <a:rPr lang="tr-TR" sz="2400" dirty="0" smtClean="0"/>
              <a:t>Empatinin tam olarak gerçekleşmesinin üç kuralı vardır;</a:t>
            </a:r>
          </a:p>
          <a:p>
            <a:r>
              <a:rPr lang="tr-TR" sz="2400" dirty="0" smtClean="0"/>
              <a:t>Bir insanın kendisini karşısındaki kişinin yerine koyarak, olaylara onun bakış açısıyla bakmak,</a:t>
            </a:r>
          </a:p>
          <a:p>
            <a:r>
              <a:rPr lang="tr-TR" sz="2400" dirty="0" smtClean="0"/>
              <a:t>Karşıdakinin duygu ve düşüncelerini doğru olarak anlamak ve hissetmek,</a:t>
            </a:r>
          </a:p>
          <a:p>
            <a:r>
              <a:rPr lang="tr-TR" sz="2400" dirty="0" smtClean="0"/>
              <a:t>O kişiyi anladığını ona ifade etmek.</a:t>
            </a:r>
          </a:p>
          <a:p>
            <a:endParaRPr lang="tr-TR" sz="2400" dirty="0"/>
          </a:p>
        </p:txBody>
      </p:sp>
      <p:pic>
        <p:nvPicPr>
          <p:cNvPr id="2050" name="Picture 2" descr="C:\Users\admin\Desktop\hh.jpg"/>
          <p:cNvPicPr>
            <a:picLocks noChangeAspect="1" noChangeArrowheads="1"/>
          </p:cNvPicPr>
          <p:nvPr/>
        </p:nvPicPr>
        <p:blipFill>
          <a:blip r:embed="rId2" cstate="print"/>
          <a:srcRect/>
          <a:stretch>
            <a:fillRect/>
          </a:stretch>
        </p:blipFill>
        <p:spPr bwMode="auto">
          <a:xfrm>
            <a:off x="1907704" y="2852936"/>
            <a:ext cx="5422901" cy="3683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19872" y="332656"/>
            <a:ext cx="5205264" cy="5760640"/>
          </a:xfrm>
        </p:spPr>
        <p:txBody>
          <a:bodyPr>
            <a:noAutofit/>
          </a:bodyPr>
          <a:lstStyle/>
          <a:p>
            <a:pPr>
              <a:buNone/>
            </a:pPr>
            <a:r>
              <a:rPr lang="tr-TR" sz="1800" dirty="0" smtClean="0"/>
              <a:t>		</a:t>
            </a:r>
            <a:r>
              <a:rPr lang="tr-TR" sz="2400" dirty="0" smtClean="0"/>
              <a:t>Bir Halk Masalında Empati</a:t>
            </a:r>
            <a:r>
              <a:rPr lang="tr-TR" sz="1800" dirty="0" smtClean="0"/>
              <a:t/>
            </a:r>
            <a:br>
              <a:rPr lang="tr-TR" sz="1800" dirty="0" smtClean="0"/>
            </a:br>
            <a:r>
              <a:rPr lang="tr-TR" sz="1800" dirty="0" smtClean="0"/>
              <a:t>Göğsü kınalı bir serçe varmış. Gök gürlediği zamanlar tir tir titreyerek yere yatar, gök yıkılmasın diye de ayaklarını havaya kaldırırmış. Bir yandan da "korkumdan kırk kantar yağım eridi" dermiş. </a:t>
            </a:r>
            <a:r>
              <a:rPr lang="tr-TR" sz="1800" dirty="0" err="1" smtClean="0"/>
              <a:t>Birgün</a:t>
            </a:r>
            <a:r>
              <a:rPr lang="tr-TR" sz="1800" dirty="0" smtClean="0"/>
              <a:t> birisi demiş ki "sen kendin beş dirhem gelmezsin; nerden oluyor da kırk kantar yağın eriyor?"Bunun üzerine serçe şu cevabı vermiş; herkesin kendine göre dirhemi, kantarı var; siz ne anlarsınız". Yukarıdaki masalda verilmek istenen mesaj kanımca şudur: Her insanın -hatta her canlının- olaylara kendine özgü bir bakış açısı (</a:t>
            </a:r>
            <a:r>
              <a:rPr lang="tr-TR" sz="1800" dirty="0" err="1" smtClean="0"/>
              <a:t>fenomenolojik</a:t>
            </a:r>
            <a:r>
              <a:rPr lang="tr-TR" sz="1800" dirty="0" smtClean="0"/>
              <a:t> alanı) vardır. </a:t>
            </a:r>
            <a:r>
              <a:rPr lang="tr-TR" sz="1800" dirty="0" err="1" smtClean="0"/>
              <a:t>Dışardan</a:t>
            </a:r>
            <a:r>
              <a:rPr lang="tr-TR" sz="1800" dirty="0" smtClean="0"/>
              <a:t> baktığımızda bunu göremeyiz ve bu yüzden de onun bazı davranışlarına anlam veremeyiz.Kendimizi karşıdakinin yerine koyup olaylara onun gözüyle bakabilirsek, ancak bu durumda onun duygularını ve düşüncelerini anlamamız, dolayısıyla da davranışlarına anlam vermemiz mümkün olur.</a:t>
            </a:r>
            <a:endParaRPr lang="tr-TR" sz="1800" dirty="0"/>
          </a:p>
        </p:txBody>
      </p:sp>
      <p:pic>
        <p:nvPicPr>
          <p:cNvPr id="3074" name="Picture 2" descr="C:\Users\admin\Desktop\empatidd.jpg"/>
          <p:cNvPicPr>
            <a:picLocks noChangeAspect="1" noChangeArrowheads="1"/>
          </p:cNvPicPr>
          <p:nvPr/>
        </p:nvPicPr>
        <p:blipFill>
          <a:blip r:embed="rId2" cstate="print"/>
          <a:srcRect/>
          <a:stretch>
            <a:fillRect/>
          </a:stretch>
        </p:blipFill>
        <p:spPr bwMode="auto">
          <a:xfrm>
            <a:off x="395536" y="1268760"/>
            <a:ext cx="2857500" cy="4181475"/>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empati1.jpg"/>
          <p:cNvPicPr>
            <a:picLocks noChangeAspect="1" noChangeArrowheads="1"/>
          </p:cNvPicPr>
          <p:nvPr/>
        </p:nvPicPr>
        <p:blipFill>
          <a:blip r:embed="rId2" cstate="print"/>
          <a:srcRect/>
          <a:stretch>
            <a:fillRect/>
          </a:stretch>
        </p:blipFill>
        <p:spPr bwMode="auto">
          <a:xfrm>
            <a:off x="2627784" y="0"/>
            <a:ext cx="4751665" cy="6720384"/>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32656"/>
            <a:ext cx="8435280" cy="5793507"/>
          </a:xfrm>
        </p:spPr>
        <p:txBody>
          <a:bodyPr>
            <a:normAutofit lnSpcReduction="10000"/>
          </a:bodyPr>
          <a:lstStyle/>
          <a:p>
            <a:r>
              <a:rPr lang="tr-TR" sz="2300" b="1" dirty="0" smtClean="0"/>
              <a:t>Empatinin Sempatiden Farklılığı </a:t>
            </a:r>
          </a:p>
          <a:p>
            <a:pPr>
              <a:buNone/>
            </a:pPr>
            <a:r>
              <a:rPr lang="tr-TR" sz="2300" dirty="0" smtClean="0"/>
              <a:t/>
            </a:r>
            <a:br>
              <a:rPr lang="tr-TR" sz="2300" dirty="0" smtClean="0"/>
            </a:br>
            <a:r>
              <a:rPr lang="tr-TR" sz="2300" dirty="0" smtClean="0"/>
              <a:t>Bir insana sempati duymak demek, o insanın sahip olduğu duygu</a:t>
            </a:r>
          </a:p>
          <a:p>
            <a:pPr>
              <a:buNone/>
            </a:pPr>
            <a:r>
              <a:rPr lang="tr-TR" sz="2300" dirty="0" smtClean="0"/>
              <a:t> ve düşüncelerin aynısına sahip olmak demektir. Karşımızdaki kişiye </a:t>
            </a:r>
          </a:p>
          <a:p>
            <a:pPr>
              <a:buNone/>
            </a:pPr>
            <a:r>
              <a:rPr lang="tr-TR" sz="2300" dirty="0" smtClean="0"/>
              <a:t>sempati duyuyorsak, onunla birlikte acı çekeriz yada seviniriz. Empati </a:t>
            </a:r>
          </a:p>
          <a:p>
            <a:pPr>
              <a:buNone/>
            </a:pPr>
            <a:r>
              <a:rPr lang="tr-TR" sz="2300" dirty="0" smtClean="0"/>
              <a:t>kurduğumuzda ise karşımızdakinin duygu ve düşüncelerini anlamak</a:t>
            </a:r>
          </a:p>
          <a:p>
            <a:pPr>
              <a:buNone/>
            </a:pPr>
            <a:r>
              <a:rPr lang="tr-TR" sz="2300" dirty="0" smtClean="0"/>
              <a:t> esastır. Kendimizi sempati kurduğumuz kişinin yerine koymamız ve </a:t>
            </a:r>
          </a:p>
          <a:p>
            <a:pPr>
              <a:buNone/>
            </a:pPr>
            <a:r>
              <a:rPr lang="tr-TR" sz="2300" dirty="0" smtClean="0"/>
              <a:t>onu anlamamız şart değildir; sempatide "yandaş" olmak esastır. </a:t>
            </a:r>
          </a:p>
          <a:p>
            <a:pPr>
              <a:buNone/>
            </a:pPr>
            <a:r>
              <a:rPr lang="tr-TR" sz="2300" dirty="0" smtClean="0"/>
              <a:t>Empati kurduğumuzda ise karşımızdaki kişiyle aynı duyguları ve </a:t>
            </a:r>
          </a:p>
          <a:p>
            <a:pPr>
              <a:buNone/>
            </a:pPr>
            <a:r>
              <a:rPr lang="tr-TR" sz="2300" dirty="0" smtClean="0"/>
              <a:t>görüşleri paylaşmamız gerekmez; sadece onun duygularını ve </a:t>
            </a:r>
          </a:p>
          <a:p>
            <a:pPr>
              <a:buNone/>
            </a:pPr>
            <a:r>
              <a:rPr lang="tr-TR" sz="2300" dirty="0" smtClean="0"/>
              <a:t>düşüncelerini anlamaya çalışırız. Bir insanı anlamak</a:t>
            </a:r>
          </a:p>
          <a:p>
            <a:pPr>
              <a:buNone/>
            </a:pPr>
            <a:r>
              <a:rPr lang="tr-TR" sz="2300" dirty="0" smtClean="0"/>
              <a:t>başka şeydir, ona hak vermek başka şey. Empatide </a:t>
            </a:r>
          </a:p>
          <a:p>
            <a:pPr>
              <a:buNone/>
            </a:pPr>
            <a:r>
              <a:rPr lang="tr-TR" sz="2300" dirty="0" smtClean="0"/>
              <a:t>anlamak, sempati de ise anlamış olalım ya da </a:t>
            </a:r>
          </a:p>
          <a:p>
            <a:pPr>
              <a:buNone/>
            </a:pPr>
            <a:r>
              <a:rPr lang="tr-TR" sz="2300" dirty="0" smtClean="0"/>
              <a:t>olmayalım,karşımızdakine hak vermek söz </a:t>
            </a:r>
          </a:p>
          <a:p>
            <a:pPr>
              <a:buNone/>
            </a:pPr>
            <a:r>
              <a:rPr lang="tr-TR" sz="2300" dirty="0" smtClean="0"/>
              <a:t>konusudur.</a:t>
            </a:r>
            <a:endParaRPr lang="tr-TR" sz="2300" dirty="0"/>
          </a:p>
        </p:txBody>
      </p:sp>
      <p:pic>
        <p:nvPicPr>
          <p:cNvPr id="5122" name="Picture 2" descr="C:\Users\admin\Desktop\classroom_clip_art07.gif"/>
          <p:cNvPicPr>
            <a:picLocks noChangeAspect="1" noChangeArrowheads="1"/>
          </p:cNvPicPr>
          <p:nvPr/>
        </p:nvPicPr>
        <p:blipFill>
          <a:blip r:embed="rId2" cstate="print"/>
          <a:srcRect/>
          <a:stretch>
            <a:fillRect/>
          </a:stretch>
        </p:blipFill>
        <p:spPr bwMode="auto">
          <a:xfrm>
            <a:off x="6660232" y="4365104"/>
            <a:ext cx="2258616" cy="225861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908720"/>
            <a:ext cx="8229600" cy="1972816"/>
          </a:xfrm>
        </p:spPr>
        <p:txBody>
          <a:bodyPr>
            <a:normAutofit/>
          </a:bodyPr>
          <a:lstStyle/>
          <a:p>
            <a:r>
              <a:rPr lang="tr-TR" sz="2000" dirty="0" smtClean="0"/>
              <a:t>Empatik tepki vermenin başlıca iki yolu vardır. </a:t>
            </a:r>
            <a:br>
              <a:rPr lang="tr-TR" sz="2000" dirty="0" smtClean="0"/>
            </a:br>
            <a:r>
              <a:rPr lang="tr-TR" sz="2000" dirty="0" smtClean="0"/>
              <a:t>1- Yüzümüzü ya da bedenimizi kullanarak onu anladığımızı ifade etmek; </a:t>
            </a:r>
            <a:br>
              <a:rPr lang="tr-TR" sz="2000" dirty="0" smtClean="0"/>
            </a:br>
            <a:r>
              <a:rPr lang="tr-TR" sz="2000" dirty="0" smtClean="0"/>
              <a:t>2- Sözlü olarak onu anladığımızı ifade etmek. </a:t>
            </a:r>
            <a:br>
              <a:rPr lang="tr-TR" sz="2000" dirty="0" smtClean="0"/>
            </a:br>
            <a:r>
              <a:rPr lang="tr-TR" sz="2000" dirty="0" smtClean="0"/>
              <a:t>Ancak empatik tepki vermenin en etkili yolu, herhalde ikisini birden kullanmaktır. </a:t>
            </a:r>
            <a:br>
              <a:rPr lang="tr-TR" sz="2000" dirty="0" smtClean="0"/>
            </a:br>
            <a:r>
              <a:rPr lang="tr-TR" sz="2000" dirty="0" smtClean="0"/>
              <a:t>Böylece daha etkili bir şekilde amacımıza ulaşabiliriz. </a:t>
            </a:r>
            <a:endParaRPr lang="tr-TR" sz="2000" dirty="0"/>
          </a:p>
        </p:txBody>
      </p:sp>
      <p:pic>
        <p:nvPicPr>
          <p:cNvPr id="6146" name="Picture 2" descr="C:\Users\admin\Desktop\empati4.jpg"/>
          <p:cNvPicPr>
            <a:picLocks noChangeAspect="1" noChangeArrowheads="1"/>
          </p:cNvPicPr>
          <p:nvPr/>
        </p:nvPicPr>
        <p:blipFill>
          <a:blip r:embed="rId2" cstate="print"/>
          <a:srcRect/>
          <a:stretch>
            <a:fillRect/>
          </a:stretch>
        </p:blipFill>
        <p:spPr bwMode="auto">
          <a:xfrm>
            <a:off x="2915816" y="3286960"/>
            <a:ext cx="3312368" cy="3325357"/>
          </a:xfrm>
          <a:prstGeom prst="rect">
            <a:avLst/>
          </a:prstGeo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292080" y="260648"/>
            <a:ext cx="3394720" cy="5865515"/>
          </a:xfrm>
        </p:spPr>
        <p:txBody>
          <a:bodyPr>
            <a:normAutofit/>
          </a:bodyPr>
          <a:lstStyle/>
          <a:p>
            <a:r>
              <a:rPr lang="tr-TR" sz="2000" dirty="0" smtClean="0"/>
              <a:t>Eğer arkadaşımızın ne hissettiğini anlayabiliyorsak,</a:t>
            </a:r>
          </a:p>
          <a:p>
            <a:r>
              <a:rPr lang="tr-TR" sz="2000" dirty="0" smtClean="0"/>
              <a:t>Kendimizi onun yerine koyabiliyorsak,</a:t>
            </a:r>
          </a:p>
          <a:p>
            <a:r>
              <a:rPr lang="tr-TR" sz="2000" dirty="0" smtClean="0"/>
              <a:t>“ben” değil, “sen” diyebiliyorsak,</a:t>
            </a:r>
          </a:p>
          <a:p>
            <a:r>
              <a:rPr lang="tr-TR" sz="2000" dirty="0" smtClean="0"/>
              <a:t>Düşünmeden herkese yardım edebiliyorsak,</a:t>
            </a:r>
          </a:p>
          <a:p>
            <a:endParaRPr lang="tr-TR" sz="2000" dirty="0" smtClean="0"/>
          </a:p>
          <a:p>
            <a:endParaRPr lang="tr-TR" sz="2000" dirty="0" smtClean="0"/>
          </a:p>
          <a:p>
            <a:r>
              <a:rPr lang="tr-TR" sz="2000" dirty="0" smtClean="0"/>
              <a:t>Empatik bir insanız demektir… :)</a:t>
            </a:r>
          </a:p>
        </p:txBody>
      </p:sp>
      <p:pic>
        <p:nvPicPr>
          <p:cNvPr id="7170" name="Picture 2" descr="C:\Users\admin\Desktop\25c.jpg"/>
          <p:cNvPicPr>
            <a:picLocks noChangeAspect="1" noChangeArrowheads="1"/>
          </p:cNvPicPr>
          <p:nvPr/>
        </p:nvPicPr>
        <p:blipFill>
          <a:blip r:embed="rId2" cstate="print"/>
          <a:srcRect/>
          <a:stretch>
            <a:fillRect/>
          </a:stretch>
        </p:blipFill>
        <p:spPr bwMode="auto">
          <a:xfrm>
            <a:off x="179512" y="1556792"/>
            <a:ext cx="5080000" cy="3810000"/>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Sabırla dinlediğiniz için teşekkürler…</a:t>
            </a:r>
            <a:endParaRPr lang="tr-TR" dirty="0"/>
          </a:p>
        </p:txBody>
      </p:sp>
      <p:pic>
        <p:nvPicPr>
          <p:cNvPr id="4" name="3 Resim" descr="istockphoto_16236656-art-tree-beautiful-black-silhouette.jpg"/>
          <p:cNvPicPr>
            <a:picLocks noChangeAspect="1"/>
          </p:cNvPicPr>
          <p:nvPr/>
        </p:nvPicPr>
        <p:blipFill>
          <a:blip r:embed="rId3" cstate="print"/>
          <a:stretch>
            <a:fillRect/>
          </a:stretch>
        </p:blipFill>
        <p:spPr>
          <a:xfrm>
            <a:off x="4499992" y="2204864"/>
            <a:ext cx="3999304" cy="3988774"/>
          </a:xfrm>
          <a:prstGeom prst="rect">
            <a:avLst/>
          </a:prstGeom>
        </p:spPr>
      </p:pic>
      <p:pic>
        <p:nvPicPr>
          <p:cNvPr id="5" name="13 Od Yishama.wma">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p:dissolve/>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empati nedir">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empati nedir</Template>
  <TotalTime>0</TotalTime>
  <Words>124</Words>
  <Application>Microsoft Office PowerPoint</Application>
  <PresentationFormat>Ekran Gösterisi (4:3)</PresentationFormat>
  <Paragraphs>30</Paragraphs>
  <Slides>9</Slides>
  <Notes>0</Notes>
  <HiddenSlides>0</HiddenSlides>
  <MMClips>2</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empati nedir</vt:lpstr>
      <vt:lpstr>EMPATİ NEDİR?</vt:lpstr>
      <vt:lpstr>Slayt 2</vt:lpstr>
      <vt:lpstr>Slayt 3</vt:lpstr>
      <vt:lpstr>Slayt 4</vt:lpstr>
      <vt:lpstr>Slayt 5</vt:lpstr>
      <vt:lpstr>Slayt 6</vt:lpstr>
      <vt:lpstr>Slayt 7</vt:lpstr>
      <vt:lpstr>Slayt 8</vt:lpstr>
      <vt:lpstr>Slayt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EMPATİ NEDİR?</dc:title>
  <dc:creator>admin</dc:creator>
  <cp:lastModifiedBy>admin</cp:lastModifiedBy>
  <cp:revision>1</cp:revision>
  <dcterms:created xsi:type="dcterms:W3CDTF">2013-11-18T09:29:49Z</dcterms:created>
  <dcterms:modified xsi:type="dcterms:W3CDTF">2013-11-18T09:30:30Z</dcterms:modified>
</cp:coreProperties>
</file>