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5" r:id="rId3"/>
    <p:sldId id="256" r:id="rId4"/>
    <p:sldId id="257" r:id="rId5"/>
    <p:sldId id="258" r:id="rId6"/>
    <p:sldId id="259" r:id="rId7"/>
    <p:sldId id="260" r:id="rId8"/>
    <p:sldId id="261" r:id="rId9"/>
    <p:sldId id="262" r:id="rId10"/>
    <p:sldId id="263" r:id="rId11"/>
    <p:sldId id="264" r:id="rId1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F42C"/>
    <a:srgbClr val="D224B9"/>
    <a:srgbClr val="C53186"/>
    <a:srgbClr val="71E3EF"/>
    <a:srgbClr val="FB9BE9"/>
    <a:srgbClr val="09BD1A"/>
    <a:srgbClr val="5D06B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60" d="100"/>
          <a:sy n="60" d="100"/>
        </p:scale>
        <p:origin x="-9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6616FCD2-9E8B-4C28-9D5D-C53B6F313EE9}" type="datetimeFigureOut">
              <a:rPr lang="tr-TR"/>
              <a:pPr>
                <a:defRPr/>
              </a:pPr>
              <a:t>18.11.2013</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6CDF82AC-6DE2-427E-A394-B719005DFCE7}"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8690456-C7A1-459E-99F3-40C49DBA86BE}" type="datetimeFigureOut">
              <a:rPr lang="tr-TR"/>
              <a:pPr>
                <a:defRPr/>
              </a:pPr>
              <a:t>18.11.2013</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B122197-9744-4219-9B10-15FA00B3D253}"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4E375C1C-81EB-4F05-8B21-AB20A8B13B88}" type="datetimeFigureOut">
              <a:rPr lang="tr-TR"/>
              <a:pPr>
                <a:defRPr/>
              </a:pPr>
              <a:t>18.11.2013</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75C7569-D2E8-44EF-8144-6C2425F66F8D}"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00C925BB-3C25-454B-A767-3928EFA734CC}" type="datetimeFigureOut">
              <a:rPr lang="tr-TR"/>
              <a:pPr>
                <a:defRPr/>
              </a:pPr>
              <a:t>18.11.2013</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E8C69FD-717A-4533-AD6D-C26E8015F72F}"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92872F98-BBFC-4F24-BBB5-27FF011D059A}" type="datetimeFigureOut">
              <a:rPr lang="tr-TR"/>
              <a:pPr>
                <a:defRPr/>
              </a:pPr>
              <a:t>18.11.2013</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DBD3488-6546-4523-BD4A-DCBFE17E1491}"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4F52D359-45C2-40F4-9226-DAEA8B0164E0}" type="datetimeFigureOut">
              <a:rPr lang="tr-TR"/>
              <a:pPr>
                <a:defRPr/>
              </a:pPr>
              <a:t>18.11.2013</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8F0C027-709E-4C8F-A54E-E19A0BBA294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BAC167A9-4085-419B-94F5-1327E7D61D80}" type="datetimeFigureOut">
              <a:rPr lang="tr-TR"/>
              <a:pPr>
                <a:defRPr/>
              </a:pPr>
              <a:t>18.11.2013</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1D959132-5B05-4306-A67D-1B7AD9239406}"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4D97C255-57D9-4DDF-9598-8CD6B05F6AB5}" type="datetimeFigureOut">
              <a:rPr lang="tr-TR"/>
              <a:pPr>
                <a:defRPr/>
              </a:pPr>
              <a:t>18.11.2013</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61F123C3-38DA-42EF-B766-347366999CA0}"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C9D68C70-9880-4499-B8E5-33B519E10162}" type="datetimeFigureOut">
              <a:rPr lang="tr-TR"/>
              <a:pPr>
                <a:defRPr/>
              </a:pPr>
              <a:t>18.11.2013</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2F1786AC-75D9-4B4C-8113-93F062CCDD3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B70F220F-62F6-4D06-939C-9C5D4DED225D}" type="datetimeFigureOut">
              <a:rPr lang="tr-TR"/>
              <a:pPr>
                <a:defRPr/>
              </a:pPr>
              <a:t>18.11.2013</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7A975F2-2AA0-45D4-BC70-758CF0869A9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16C40150-D595-4A27-9305-E0FF1321DD5C}" type="datetimeFigureOut">
              <a:rPr lang="tr-TR"/>
              <a:pPr>
                <a:defRPr/>
              </a:pPr>
              <a:t>18.11.2013</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0326539-9305-4FA7-AAF4-39C0203FF594}"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79B027F-1AF6-42DC-B9FF-FFD1407F2D73}" type="datetimeFigureOut">
              <a:rPr lang="tr-TR"/>
              <a:pPr>
                <a:defRPr/>
              </a:pPr>
              <a:t>18.11.2013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E840DB7-03E4-4AC4-9374-A7A8BDB4AF81}"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Excel_Grafi_i1.xls"/><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11188" y="2420938"/>
            <a:ext cx="7772400" cy="1757362"/>
          </a:xfrm>
        </p:spPr>
        <p:txBody>
          <a:bodyPr rtlCol="0">
            <a:normAutofit fontScale="90000"/>
          </a:bodyPr>
          <a:lstStyle/>
          <a:p>
            <a:pPr eaLnBrk="1" fontAlgn="auto" hangingPunct="1">
              <a:spcAft>
                <a:spcPts val="0"/>
              </a:spcAft>
              <a:defRPr/>
            </a:pPr>
            <a:r>
              <a:rPr lang="tr-TR" b="1" dirty="0" smtClean="0"/>
              <a:t>Hikayelerle </a:t>
            </a:r>
            <a:br>
              <a:rPr lang="tr-TR" b="1" dirty="0" smtClean="0"/>
            </a:br>
            <a:r>
              <a:rPr lang="tr-TR" b="1" dirty="0" smtClean="0"/>
              <a:t>ALÇAKGÖNÜLLÜLÜK</a:t>
            </a:r>
            <a:r>
              <a:rPr lang="tr-TR" dirty="0" smtClean="0"/>
              <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çerik Yer Tutucusu 2"/>
          <p:cNvSpPr>
            <a:spLocks noGrp="1"/>
          </p:cNvSpPr>
          <p:nvPr>
            <p:ph idx="1"/>
          </p:nvPr>
        </p:nvSpPr>
        <p:spPr>
          <a:xfrm>
            <a:off x="457200" y="504825"/>
            <a:ext cx="6418263" cy="1771650"/>
          </a:xfrm>
        </p:spPr>
        <p:txBody>
          <a:bodyPr/>
          <a:lstStyle/>
          <a:p>
            <a:pPr marL="0" indent="0" eaLnBrk="1" hangingPunct="1">
              <a:buFont typeface="Arial" charset="0"/>
              <a:buNone/>
            </a:pPr>
            <a:r>
              <a:rPr lang="tr-TR" sz="2400" smtClean="0"/>
              <a:t>Meyve bahçesine girdiler. Adam, ‘Şunlara bak  ! ‘ dedi. ‘Bundan daha göz alıcısını gördün mü hiç!’</a:t>
            </a:r>
          </a:p>
          <a:p>
            <a:pPr marL="0" indent="0" eaLnBrk="1" hangingPunct="1">
              <a:buFont typeface="Arial" charset="0"/>
              <a:buNone/>
            </a:pPr>
            <a:r>
              <a:rPr lang="tr-TR" sz="2400" smtClean="0"/>
              <a:t>Adam durmadan anlatıyor, ağaçlarını , bağ ve bahçelerini gösteriyor, övünüyordu.</a:t>
            </a:r>
          </a:p>
        </p:txBody>
      </p:sp>
      <p:pic>
        <p:nvPicPr>
          <p:cNvPr id="11267" name="Picture 2" descr="C:\Users\WINDOWS 7\AppData\Local\Microsoft\Windows\Temporary Internet Files\Content.IE5\V3I5UNVW\MC900280672[1].wmf"/>
          <p:cNvPicPr>
            <a:picLocks noChangeAspect="1" noChangeArrowheads="1"/>
          </p:cNvPicPr>
          <p:nvPr/>
        </p:nvPicPr>
        <p:blipFill>
          <a:blip r:embed="rId2" cstate="print"/>
          <a:srcRect/>
          <a:stretch>
            <a:fillRect/>
          </a:stretch>
        </p:blipFill>
        <p:spPr bwMode="auto">
          <a:xfrm>
            <a:off x="7092950" y="188913"/>
            <a:ext cx="1857375" cy="2087562"/>
          </a:xfrm>
          <a:prstGeom prst="rect">
            <a:avLst/>
          </a:prstGeom>
          <a:noFill/>
          <a:ln w="9525">
            <a:noFill/>
            <a:miter lim="800000"/>
            <a:headEnd/>
            <a:tailEnd/>
          </a:ln>
        </p:spPr>
      </p:pic>
      <p:sp>
        <p:nvSpPr>
          <p:cNvPr id="5" name="İçerik Yer Tutucusu 2"/>
          <p:cNvSpPr txBox="1">
            <a:spLocks/>
          </p:cNvSpPr>
          <p:nvPr/>
        </p:nvSpPr>
        <p:spPr>
          <a:xfrm>
            <a:off x="468313" y="2276475"/>
            <a:ext cx="8207375" cy="388937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tr-TR" sz="2400" dirty="0" smtClean="0"/>
              <a:t>Arkadaşı, ‘İyi güzel de’  dedi, ‘İnsanın gözü doymuyor , daha ç ok daha çok derken ihtiyacından binlerce kat fazlasını istiyor. Oysa bütün bunlar bitecek ve geçici dünyadan ayrılacağız. Biraz da öbür dünya için çalışmamız gerekmez mi?’</a:t>
            </a:r>
          </a:p>
          <a:p>
            <a:pPr marL="0" indent="0" fontAlgn="auto">
              <a:spcAft>
                <a:spcPts val="0"/>
              </a:spcAft>
              <a:buFont typeface="Arial" pitchFamily="34" charset="0"/>
              <a:buNone/>
              <a:defRPr/>
            </a:pPr>
            <a:r>
              <a:rPr lang="tr-TR" sz="2400" dirty="0" smtClean="0"/>
              <a:t>Adam güldü, ‘Boş ver bunları’ dedi. ‘Bana dünyada ölüm yok artık. Öyle mahşermiş  ahiretmiş onlara da inanmıyorum.’</a:t>
            </a:r>
          </a:p>
          <a:p>
            <a:pPr marL="0" indent="0" fontAlgn="auto">
              <a:spcAft>
                <a:spcPts val="0"/>
              </a:spcAft>
              <a:buFont typeface="Arial" pitchFamily="34" charset="0"/>
              <a:buNone/>
              <a:defRPr/>
            </a:pPr>
            <a:r>
              <a:rPr lang="tr-TR" sz="2400" dirty="0" smtClean="0"/>
              <a:t>Arkadaşı duyduklarına inanamadı. Acıdı ona. ‘ Sana ihtiyacından fazlasını bağışlayan </a:t>
            </a:r>
            <a:r>
              <a:rPr lang="tr-TR" sz="2400" dirty="0" err="1" smtClean="0"/>
              <a:t>Rabb’ine</a:t>
            </a:r>
            <a:r>
              <a:rPr lang="tr-TR" sz="2400" dirty="0" smtClean="0"/>
              <a:t>  şükretmekle kalmayıp bu nimetleri yoksullara dağıtman, malının zekatını vermen lazım. </a:t>
            </a:r>
          </a:p>
          <a:p>
            <a:pPr marL="0" indent="0" fontAlgn="auto">
              <a:spcAft>
                <a:spcPts val="0"/>
              </a:spcAft>
              <a:buFont typeface="Arial" pitchFamily="34" charset="0"/>
              <a:buNone/>
              <a:defRPr/>
            </a:pPr>
            <a:r>
              <a:rPr lang="tr-TR" sz="2400" dirty="0" smtClean="0"/>
              <a:t>Şükredilmeyen nimeti Allah geri alır. Başına bir bela gelmesinden korkarım.</a:t>
            </a:r>
            <a:endParaRPr lang="tr-T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çerik Yer Tutucusu 2"/>
          <p:cNvSpPr>
            <a:spLocks noGrp="1"/>
          </p:cNvSpPr>
          <p:nvPr>
            <p:ph idx="1"/>
          </p:nvPr>
        </p:nvSpPr>
        <p:spPr>
          <a:xfrm>
            <a:off x="457200" y="692150"/>
            <a:ext cx="7427913" cy="5434013"/>
          </a:xfrm>
        </p:spPr>
        <p:txBody>
          <a:bodyPr/>
          <a:lstStyle/>
          <a:p>
            <a:pPr marL="0" indent="0" eaLnBrk="1" hangingPunct="1">
              <a:buFont typeface="Arial" charset="0"/>
              <a:buNone/>
            </a:pPr>
            <a:r>
              <a:rPr lang="tr-TR" sz="2800" smtClean="0"/>
              <a:t>Adam dostunu  umursamadı.</a:t>
            </a:r>
          </a:p>
          <a:p>
            <a:pPr marL="0" indent="0" eaLnBrk="1" hangingPunct="1">
              <a:buFont typeface="Arial" charset="0"/>
              <a:buNone/>
            </a:pPr>
            <a:r>
              <a:rPr lang="tr-TR" sz="2800" smtClean="0"/>
              <a:t>Gün boyu gezip dolaştılar. Akşam olunca da  adam misafirini uğurladı. Kuş tüyü yatağına girdi, zenginliğin tatlı hissiyle uyudu.</a:t>
            </a:r>
          </a:p>
          <a:p>
            <a:pPr marL="0" indent="0" eaLnBrk="1" hangingPunct="1">
              <a:buFont typeface="Arial" charset="0"/>
              <a:buNone/>
            </a:pPr>
            <a:r>
              <a:rPr lang="tr-TR" sz="2800" smtClean="0"/>
              <a:t>Gece bir felakettir koptu. Adamın bağ ve bahçeleri yerle bir oldu.</a:t>
            </a:r>
          </a:p>
          <a:p>
            <a:pPr marL="0" indent="0" eaLnBrk="1" hangingPunct="1">
              <a:buFont typeface="Arial" charset="0"/>
              <a:buNone/>
            </a:pPr>
            <a:r>
              <a:rPr lang="tr-TR" sz="2800" smtClean="0"/>
              <a:t>Adam bahçesinin halini görünce beyninden vurulmuşa döndü. Yaptığı hatayı anladı .Şükretmediği, hırsa kapıldığı, kibirlendiği için bin pişman oldu.</a:t>
            </a:r>
          </a:p>
        </p:txBody>
      </p:sp>
      <p:pic>
        <p:nvPicPr>
          <p:cNvPr id="12291" name="Picture 3" descr="C:\Users\WINDOWS 7\AppData\Local\Microsoft\Windows\Temporary Internet Files\Content.IE5\CGA4GUVW\MC900160346[1].wmf"/>
          <p:cNvPicPr>
            <a:picLocks noChangeAspect="1" noChangeArrowheads="1"/>
          </p:cNvPicPr>
          <p:nvPr/>
        </p:nvPicPr>
        <p:blipFill>
          <a:blip r:embed="rId2" cstate="print"/>
          <a:srcRect/>
          <a:stretch>
            <a:fillRect/>
          </a:stretch>
        </p:blipFill>
        <p:spPr bwMode="auto">
          <a:xfrm>
            <a:off x="7397750" y="252413"/>
            <a:ext cx="1677988" cy="1804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31913" y="4724400"/>
            <a:ext cx="6400800" cy="1752600"/>
          </a:xfrm>
        </p:spPr>
        <p:txBody>
          <a:bodyPr rtlCol="0">
            <a:normAutofit fontScale="85000" lnSpcReduction="20000"/>
          </a:bodyPr>
          <a:lstStyle/>
          <a:p>
            <a:pPr eaLnBrk="1" fontAlgn="auto" hangingPunct="1">
              <a:spcAft>
                <a:spcPts val="0"/>
              </a:spcAft>
              <a:buFont typeface="Arial" pitchFamily="34" charset="0"/>
              <a:buNone/>
              <a:defRPr/>
            </a:pPr>
            <a:r>
              <a:rPr lang="tr-TR" dirty="0" smtClean="0"/>
              <a:t>Sınıf dört gruba ayrılır ve her grup bir yıldızı seçer. Gruplar yıldızların altından çıkan hikayeleri okur ve her grup kendilerine ait hikayenin alçakgönüllülük ile  bağlantısını bularak sınıfta açıklar.</a:t>
            </a:r>
            <a:endParaRPr lang="tr-TR" dirty="0"/>
          </a:p>
        </p:txBody>
      </p:sp>
      <p:graphicFrame>
        <p:nvGraphicFramePr>
          <p:cNvPr id="3075" name="Grafik 3"/>
          <p:cNvGraphicFramePr>
            <a:graphicFrameLocks/>
          </p:cNvGraphicFramePr>
          <p:nvPr/>
        </p:nvGraphicFramePr>
        <p:xfrm>
          <a:off x="1568450" y="282575"/>
          <a:ext cx="6197600" cy="4165600"/>
        </p:xfrm>
        <a:graphic>
          <a:graphicData uri="http://schemas.openxmlformats.org/presentationml/2006/ole">
            <p:oleObj spid="_x0000_s3075" r:id="rId3" imgW="6200169" imgH="4170025" progId="Excel.Chart.8">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Nokta Yıldız 3"/>
          <p:cNvSpPr/>
          <p:nvPr/>
        </p:nvSpPr>
        <p:spPr>
          <a:xfrm>
            <a:off x="827088" y="620713"/>
            <a:ext cx="2736850" cy="2447925"/>
          </a:xfrm>
          <a:prstGeom prst="star5">
            <a:avLst/>
          </a:prstGeom>
          <a:solidFill>
            <a:schemeClr val="tx1">
              <a:lumMod val="95000"/>
              <a:lumOff val="5000"/>
            </a:schemeClr>
          </a:solid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200" dirty="0"/>
              <a:t>ALLAH İYİ AHLAKLI OLANLARI SEVER</a:t>
            </a:r>
          </a:p>
        </p:txBody>
      </p:sp>
      <p:sp>
        <p:nvSpPr>
          <p:cNvPr id="11" name="5-Nokta Yıldız 10"/>
          <p:cNvSpPr/>
          <p:nvPr/>
        </p:nvSpPr>
        <p:spPr>
          <a:xfrm>
            <a:off x="827088" y="3860800"/>
            <a:ext cx="2736850" cy="2305050"/>
          </a:xfrm>
          <a:prstGeom prst="star5">
            <a:avLst/>
          </a:prstGeom>
          <a:solidFill>
            <a:schemeClr val="tx1"/>
          </a:solidFill>
          <a:ln w="101600">
            <a:solidFill>
              <a:srgbClr val="D224B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100" dirty="0"/>
              <a:t>ÇOCUK SEN BENİM DENGİM DEĞİLSİN</a:t>
            </a:r>
          </a:p>
        </p:txBody>
      </p:sp>
      <p:sp>
        <p:nvSpPr>
          <p:cNvPr id="12" name="5-Nokta Yıldız 11"/>
          <p:cNvSpPr/>
          <p:nvPr/>
        </p:nvSpPr>
        <p:spPr>
          <a:xfrm>
            <a:off x="6084888" y="620713"/>
            <a:ext cx="2879725" cy="2447925"/>
          </a:xfrm>
          <a:prstGeom prst="star5">
            <a:avLst/>
          </a:prstGeom>
          <a:solidFill>
            <a:schemeClr val="tx1">
              <a:lumMod val="95000"/>
              <a:lumOff val="5000"/>
            </a:schemeClr>
          </a:solidFill>
          <a:ln w="1016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200" dirty="0"/>
              <a:t>EYUB PEYGAMBERİN ZENGİNLİĞİ</a:t>
            </a:r>
          </a:p>
        </p:txBody>
      </p:sp>
      <p:sp>
        <p:nvSpPr>
          <p:cNvPr id="13" name="5-Nokta Yıldız 12"/>
          <p:cNvSpPr/>
          <p:nvPr/>
        </p:nvSpPr>
        <p:spPr>
          <a:xfrm>
            <a:off x="6116638" y="3860800"/>
            <a:ext cx="2703512" cy="2447925"/>
          </a:xfrm>
          <a:prstGeom prst="star5">
            <a:avLst/>
          </a:prstGeom>
          <a:solidFill>
            <a:schemeClr val="tx1"/>
          </a:solidFill>
          <a:ln w="101600">
            <a:solidFill>
              <a:srgbClr val="57F42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sz="1400" dirty="0"/>
              <a:t>PİŞMANLIK</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nodeType="clickPar">
                      <p:stCondLst>
                        <p:cond delay="0"/>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4"/>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23" presetClass="entr" presetSubtype="16" fill="hold" nodeType="click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 calcmode="lin" valueType="num">
                                      <p:cBhvr>
                                        <p:cTn id="14"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p:cTn id="21"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3"/>
                    </p:tgtEl>
                  </p:cond>
                </p:stCondLst>
                <p:endSync evt="end" delay="0">
                  <p:rtn val="all"/>
                </p:endSync>
                <p:childTnLst>
                  <p:par>
                    <p:cTn id="24" fill="hold" nodeType="clickPar">
                      <p:stCondLst>
                        <p:cond delay="0"/>
                      </p:stCondLst>
                      <p:childTnLst>
                        <p:par>
                          <p:cTn id="25" fill="hold" nodeType="withGroup">
                            <p:stCondLst>
                              <p:cond delay="0"/>
                            </p:stCondLst>
                            <p:childTnLst>
                              <p:par>
                                <p:cTn id="26" presetID="23" presetClass="entr" presetSubtype="16" fill="hold" nodeType="click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 calcmode="lin" valueType="num">
                                      <p:cBhvr>
                                        <p:cTn id="28"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1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b="1" dirty="0" smtClean="0">
                <a:solidFill>
                  <a:srgbClr val="FF0000"/>
                </a:solidFill>
              </a:rPr>
              <a:t>ALLAH İYİ AHLAKLI OLANLARI SEVER</a:t>
            </a:r>
            <a:endParaRPr lang="tr-TR" b="1" dirty="0">
              <a:solidFill>
                <a:srgbClr val="FF0000"/>
              </a:solidFill>
            </a:endParaRPr>
          </a:p>
        </p:txBody>
      </p:sp>
      <p:sp>
        <p:nvSpPr>
          <p:cNvPr id="3" name="İçerik Yer Tutucusu 2"/>
          <p:cNvSpPr>
            <a:spLocks noGrp="1"/>
          </p:cNvSpPr>
          <p:nvPr>
            <p:ph idx="1"/>
          </p:nvPr>
        </p:nvSpPr>
        <p:spPr>
          <a:xfrm>
            <a:off x="468313" y="1412875"/>
            <a:ext cx="8229600" cy="4525963"/>
          </a:xfrm>
        </p:spPr>
        <p:txBody>
          <a:bodyPr rtlCol="0">
            <a:normAutofit fontScale="85000" lnSpcReduction="20000"/>
          </a:bodyPr>
          <a:lstStyle/>
          <a:p>
            <a:pPr marL="0" indent="0" eaLnBrk="1" fontAlgn="auto" hangingPunct="1">
              <a:spcAft>
                <a:spcPts val="0"/>
              </a:spcAft>
              <a:buFont typeface="Arial" pitchFamily="34" charset="0"/>
              <a:buNone/>
              <a:defRPr/>
            </a:pPr>
            <a:r>
              <a:rPr lang="tr-TR" dirty="0" smtClean="0"/>
              <a:t>Nuh Peygamber insanları Allah’a inanmaya ve ibadet etmeye çağırıyordu. Pek azı dışında insanlar ona inanmadılar. Nuh Peygamber yılmadı. Bıkıp usanmadan uğraştı, didindi. Onlara gerçeğin güzelliğini ulaştırmaya çalıştı. Tekrar tekrar giderek anlattı. Onlara putları terk etmelerini öğütledi. Öğüt almaktan hoşlanmayanlardan bir kısmı  , ‘Nuh , sen delirdin mi  , neler söylüyorsun böyle ?’ dedi.</a:t>
            </a:r>
          </a:p>
          <a:p>
            <a:pPr marL="0" indent="0" eaLnBrk="1" fontAlgn="auto" hangingPunct="1">
              <a:spcAft>
                <a:spcPts val="0"/>
              </a:spcAft>
              <a:buFont typeface="Arial" pitchFamily="34" charset="0"/>
              <a:buNone/>
              <a:defRPr/>
            </a:pPr>
            <a:r>
              <a:rPr lang="tr-TR" dirty="0" smtClean="0"/>
              <a:t>Nuh</a:t>
            </a:r>
            <a:r>
              <a:rPr lang="tr-TR" baseline="30000" dirty="0" smtClean="0"/>
              <a:t>(as) </a:t>
            </a:r>
            <a:r>
              <a:rPr lang="tr-TR" dirty="0" smtClean="0"/>
              <a:t>onlara , ‘Aklım fikrim yerinde. Rabbim size doğru yolu göstermem için beni elçi olarak gönderdi’ dedi. ‘Kendisine inanmanızı ve ibadet etmenizi istiyor. Siz ise O’nun yolunu terk ettiniz. Taş ve tahtaya tapıyorsunuz.’</a:t>
            </a:r>
            <a:endParaRPr lang="tr-TR" dirty="0"/>
          </a:p>
        </p:txBody>
      </p:sp>
      <p:pic>
        <p:nvPicPr>
          <p:cNvPr id="5124" name="Picture 3" descr="C:\Users\WINDOWS 7\AppData\Local\Microsoft\Windows\Temporary Internet Files\Content.IE5\GCPBO9BG\MC900438277[1].wmf"/>
          <p:cNvPicPr>
            <a:picLocks noChangeAspect="1" noChangeArrowheads="1"/>
          </p:cNvPicPr>
          <p:nvPr/>
        </p:nvPicPr>
        <p:blipFill>
          <a:blip r:embed="rId2" cstate="print"/>
          <a:srcRect/>
          <a:stretch>
            <a:fillRect/>
          </a:stretch>
        </p:blipFill>
        <p:spPr bwMode="auto">
          <a:xfrm>
            <a:off x="3175" y="0"/>
            <a:ext cx="1128713" cy="1341438"/>
          </a:xfrm>
          <a:prstGeom prst="rect">
            <a:avLst/>
          </a:prstGeom>
          <a:noFill/>
          <a:ln w="9525">
            <a:noFill/>
            <a:miter lim="800000"/>
            <a:headEnd/>
            <a:tailEnd/>
          </a:ln>
        </p:spPr>
      </p:pic>
      <p:pic>
        <p:nvPicPr>
          <p:cNvPr id="5125" name="Picture 4" descr="C:\Users\WINDOWS 7\AppData\Local\Microsoft\Windows\Temporary Internet Files\Content.IE5\CGA4GUVW\MC900438271[1].wmf"/>
          <p:cNvPicPr>
            <a:picLocks noChangeAspect="1" noChangeArrowheads="1"/>
          </p:cNvPicPr>
          <p:nvPr/>
        </p:nvPicPr>
        <p:blipFill>
          <a:blip r:embed="rId3" cstate="print"/>
          <a:srcRect/>
          <a:stretch>
            <a:fillRect/>
          </a:stretch>
        </p:blipFill>
        <p:spPr bwMode="auto">
          <a:xfrm>
            <a:off x="7275513" y="5394325"/>
            <a:ext cx="1879600" cy="1463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150"/>
            <a:ext cx="8229600" cy="5434013"/>
          </a:xfrm>
        </p:spPr>
        <p:txBody>
          <a:bodyPr rtlCol="0">
            <a:normAutofit fontScale="92500" lnSpcReduction="20000"/>
          </a:bodyPr>
          <a:lstStyle/>
          <a:p>
            <a:pPr marL="0" indent="0" eaLnBrk="1" fontAlgn="auto" hangingPunct="1">
              <a:spcAft>
                <a:spcPts val="0"/>
              </a:spcAft>
              <a:buFont typeface="Arial" pitchFamily="34" charset="0"/>
              <a:buNone/>
              <a:defRPr/>
            </a:pPr>
            <a:r>
              <a:rPr lang="tr-TR" dirty="0" smtClean="0"/>
              <a:t>İçlerinden biri , ‘ Senin Tanrın , senin gibi yoksul bir adamı mı seçti  bize peygamber olarak ?’dedi.</a:t>
            </a:r>
          </a:p>
          <a:p>
            <a:pPr marL="0" indent="0" eaLnBrk="1" fontAlgn="auto" hangingPunct="1">
              <a:spcAft>
                <a:spcPts val="0"/>
              </a:spcAft>
              <a:buFont typeface="Arial" pitchFamily="34" charset="0"/>
              <a:buNone/>
              <a:defRPr/>
            </a:pPr>
            <a:r>
              <a:rPr lang="tr-TR" dirty="0" smtClean="0"/>
              <a:t>Hz. Nuh , ‘ Haklısın’ dedi. ‘ Ben fakirim. Ama Allah’a yürekten bağlıyım. Rabbim kendisine bütün kalbiyle inanan ve bağlananları sever .O’ndan size haber getirdim. Dinler ve inanırsanız O da sizi sever ve sonsuz alemde sizi mutlu kılar. Sizi yaratan besleyen O’dur. Vakti gelince sizi öldürecek hesap günü yeniden diriltecektir.’</a:t>
            </a:r>
          </a:p>
          <a:p>
            <a:pPr marL="0" indent="0" eaLnBrk="1" fontAlgn="auto" hangingPunct="1">
              <a:spcAft>
                <a:spcPts val="0"/>
              </a:spcAft>
              <a:buFont typeface="Arial" pitchFamily="34" charset="0"/>
              <a:buNone/>
              <a:defRPr/>
            </a:pPr>
            <a:r>
              <a:rPr lang="tr-TR" dirty="0" smtClean="0"/>
              <a:t>Bir başkası , ‘Sana inanmamızı istiyorsan’ dedi , ‘ Yanındaki  şu fakir insanları uzaklaştır. Biliyorsun , biz bu toplumun zenginleri ve ileri gelenleriyiz; malımız , mülkümüz çok. Onlarla bir arada olamayız.’ </a:t>
            </a:r>
            <a:endParaRPr lang="tr-TR" dirty="0"/>
          </a:p>
        </p:txBody>
      </p:sp>
      <p:pic>
        <p:nvPicPr>
          <p:cNvPr id="6147" name="Picture 2" descr="C:\Users\WINDOWS 7\AppData\Local\Microsoft\Windows\Temporary Internet Files\Content.IE5\CGA4GUVW\MC900438271[1].wmf"/>
          <p:cNvPicPr>
            <a:picLocks noChangeAspect="1" noChangeArrowheads="1"/>
          </p:cNvPicPr>
          <p:nvPr/>
        </p:nvPicPr>
        <p:blipFill>
          <a:blip r:embed="rId2" cstate="print"/>
          <a:srcRect/>
          <a:stretch>
            <a:fillRect/>
          </a:stretch>
        </p:blipFill>
        <p:spPr bwMode="auto">
          <a:xfrm>
            <a:off x="7239000" y="5394325"/>
            <a:ext cx="1879600" cy="1463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313" y="700088"/>
            <a:ext cx="8229600" cy="5360987"/>
          </a:xfrm>
        </p:spPr>
        <p:txBody>
          <a:bodyPr rtlCol="0">
            <a:normAutofit fontScale="85000" lnSpcReduction="20000"/>
          </a:bodyPr>
          <a:lstStyle/>
          <a:p>
            <a:pPr marL="0" indent="0" eaLnBrk="1" fontAlgn="auto" hangingPunct="1">
              <a:spcAft>
                <a:spcPts val="0"/>
              </a:spcAft>
              <a:buFont typeface="Arial" pitchFamily="34" charset="0"/>
              <a:buNone/>
              <a:defRPr/>
            </a:pPr>
            <a:r>
              <a:rPr lang="tr-TR" dirty="0" smtClean="0"/>
              <a:t>Nuh</a:t>
            </a:r>
            <a:r>
              <a:rPr lang="tr-TR" baseline="30000" dirty="0" smtClean="0"/>
              <a:t>(as) </a:t>
            </a:r>
            <a:r>
              <a:rPr lang="tr-TR" dirty="0" smtClean="0"/>
              <a:t>, ‘Kovmamı istediğin kişiler , temiz kalpli ve iyi ahlaklı kişilerdir. Allah , iyi ahlaklı insanları sever. Onların giyesilerine, yoksulluklarına bakmaz, gönüllerine bakar. Onları asla kovamam!’ der.</a:t>
            </a:r>
          </a:p>
          <a:p>
            <a:pPr marL="0" indent="0" eaLnBrk="1" fontAlgn="auto" hangingPunct="1">
              <a:spcAft>
                <a:spcPts val="0"/>
              </a:spcAft>
              <a:buFont typeface="Arial" pitchFamily="34" charset="0"/>
              <a:buNone/>
              <a:defRPr/>
            </a:pPr>
            <a:r>
              <a:rPr lang="tr-TR" dirty="0" smtClean="0"/>
              <a:t>‘O halde’ dediler , ‘Sende git buradan. Seni dinleyecek vaktimiz yok .’</a:t>
            </a:r>
          </a:p>
          <a:p>
            <a:pPr marL="0" indent="0" eaLnBrk="1" fontAlgn="auto" hangingPunct="1">
              <a:spcAft>
                <a:spcPts val="0"/>
              </a:spcAft>
              <a:buFont typeface="Arial" pitchFamily="34" charset="0"/>
              <a:buNone/>
              <a:defRPr/>
            </a:pPr>
            <a:r>
              <a:rPr lang="tr-TR" dirty="0" smtClean="0"/>
              <a:t>Nuh Peygamber bu sözlere aldırmadı. Bulduğu her fırsatta onları doğru yola çağırmayı sürdürdü.</a:t>
            </a:r>
          </a:p>
          <a:p>
            <a:pPr marL="0" indent="0" eaLnBrk="1" fontAlgn="auto" hangingPunct="1">
              <a:spcAft>
                <a:spcPts val="0"/>
              </a:spcAft>
              <a:buFont typeface="Arial" pitchFamily="34" charset="0"/>
              <a:buNone/>
              <a:defRPr/>
            </a:pPr>
            <a:r>
              <a:rPr lang="tr-TR" dirty="0" smtClean="0"/>
              <a:t>Bir gün öğüt vermek üzere yine bir topluluğa uğramış , ne yaptıysa dinletememişti sözünü. Onlara şöyle dedi: ‘Yoksulum diye beni dinlemiyorsunuz, bana saygınız yok görüyorum. Âmâ sizi yaratan ve doyuran </a:t>
            </a:r>
            <a:r>
              <a:rPr lang="tr-TR" dirty="0" err="1" smtClean="0"/>
              <a:t>Yaratıcı’nıza</a:t>
            </a:r>
            <a:r>
              <a:rPr lang="tr-TR" dirty="0" smtClean="0"/>
              <a:t> saygınız olsun.’</a:t>
            </a:r>
          </a:p>
          <a:p>
            <a:pPr marL="0" indent="0" eaLnBrk="1" fontAlgn="auto" hangingPunct="1">
              <a:spcAft>
                <a:spcPts val="0"/>
              </a:spcAft>
              <a:buFont typeface="Arial" pitchFamily="34" charset="0"/>
              <a:buNone/>
              <a:defRPr/>
            </a:pPr>
            <a:r>
              <a:rPr lang="tr-TR" dirty="0" smtClean="0"/>
              <a:t>Kavmin bütün inadına rağmen Nuh Peygamber gerçeği anlatmaktan bir an olsun geri durmadı.</a:t>
            </a:r>
            <a:endParaRPr lang="tr-TR" dirty="0"/>
          </a:p>
        </p:txBody>
      </p:sp>
      <p:pic>
        <p:nvPicPr>
          <p:cNvPr id="7171" name="Picture 2" descr="C:\Users\WINDOWS 7\AppData\Local\Microsoft\Windows\Temporary Internet Files\Content.IE5\V3I5UNVW\MC900438273[1].wmf"/>
          <p:cNvPicPr>
            <a:picLocks noChangeAspect="1" noChangeArrowheads="1"/>
          </p:cNvPicPr>
          <p:nvPr/>
        </p:nvPicPr>
        <p:blipFill>
          <a:blip r:embed="rId2" cstate="print"/>
          <a:srcRect/>
          <a:stretch>
            <a:fillRect/>
          </a:stretch>
        </p:blipFill>
        <p:spPr bwMode="auto">
          <a:xfrm>
            <a:off x="3276600" y="6092825"/>
            <a:ext cx="2006600" cy="669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C:\Users\WINDOWS 7\AppData\Local\Microsoft\Windows\Temporary Internet Files\Content.IE5\V3I5UNVW\MC900250399[1].wmf"/>
          <p:cNvPicPr>
            <a:picLocks noChangeAspect="1" noChangeArrowheads="1"/>
          </p:cNvPicPr>
          <p:nvPr/>
        </p:nvPicPr>
        <p:blipFill>
          <a:blip r:embed="rId2" cstate="print"/>
          <a:srcRect/>
          <a:stretch>
            <a:fillRect/>
          </a:stretch>
        </p:blipFill>
        <p:spPr bwMode="auto">
          <a:xfrm>
            <a:off x="7942263" y="53975"/>
            <a:ext cx="1147762" cy="1273175"/>
          </a:xfrm>
          <a:prstGeom prst="rect">
            <a:avLst/>
          </a:prstGeom>
          <a:noFill/>
          <a:ln w="9525">
            <a:noFill/>
            <a:miter lim="800000"/>
            <a:headEnd/>
            <a:tailEnd/>
          </a:ln>
        </p:spPr>
      </p:pic>
      <p:pic>
        <p:nvPicPr>
          <p:cNvPr id="8195" name="Picture 4" descr="C:\Users\WINDOWS 7\AppData\Local\Microsoft\Windows\Temporary Internet Files\Content.IE5\QE0IAQ54\MC900318938[1].wmf"/>
          <p:cNvPicPr>
            <a:picLocks noChangeAspect="1" noChangeArrowheads="1"/>
          </p:cNvPicPr>
          <p:nvPr/>
        </p:nvPicPr>
        <p:blipFill>
          <a:blip r:embed="rId3" cstate="print"/>
          <a:srcRect/>
          <a:stretch>
            <a:fillRect/>
          </a:stretch>
        </p:blipFill>
        <p:spPr bwMode="auto">
          <a:xfrm>
            <a:off x="0" y="28575"/>
            <a:ext cx="1616075" cy="1828800"/>
          </a:xfrm>
          <a:prstGeom prst="rect">
            <a:avLst/>
          </a:prstGeom>
          <a:noFill/>
          <a:ln w="9525">
            <a:noFill/>
            <a:miter lim="800000"/>
            <a:headEnd/>
            <a:tailEnd/>
          </a:ln>
        </p:spPr>
      </p:pic>
      <p:pic>
        <p:nvPicPr>
          <p:cNvPr id="8196" name="Picture 3" descr="C:\Users\WINDOWS 7\AppData\Local\Microsoft\Windows\Temporary Internet Files\Content.IE5\GCPBO9BG\MC900441421[1].wmf"/>
          <p:cNvPicPr>
            <a:picLocks noChangeAspect="1" noChangeArrowheads="1"/>
          </p:cNvPicPr>
          <p:nvPr/>
        </p:nvPicPr>
        <p:blipFill>
          <a:blip r:embed="rId4" cstate="print"/>
          <a:srcRect/>
          <a:stretch>
            <a:fillRect/>
          </a:stretch>
        </p:blipFill>
        <p:spPr bwMode="auto">
          <a:xfrm>
            <a:off x="7126288" y="5689600"/>
            <a:ext cx="1631950" cy="1168400"/>
          </a:xfrm>
          <a:prstGeom prst="rect">
            <a:avLst/>
          </a:prstGeom>
          <a:noFill/>
          <a:ln w="9525">
            <a:noFill/>
            <a:miter lim="800000"/>
            <a:headEnd/>
            <a:tailEnd/>
          </a:ln>
        </p:spPr>
      </p:pic>
      <p:sp>
        <p:nvSpPr>
          <p:cNvPr id="8197" name="Başlık 1"/>
          <p:cNvSpPr>
            <a:spLocks noGrp="1"/>
          </p:cNvSpPr>
          <p:nvPr>
            <p:ph type="title"/>
          </p:nvPr>
        </p:nvSpPr>
        <p:spPr/>
        <p:txBody>
          <a:bodyPr/>
          <a:lstStyle/>
          <a:p>
            <a:pPr eaLnBrk="1" hangingPunct="1"/>
            <a:r>
              <a:rPr lang="tr-TR" b="1" smtClean="0">
                <a:solidFill>
                  <a:srgbClr val="FFFF00"/>
                </a:solidFill>
              </a:rPr>
              <a:t>EYYUB PEYGAMBERİN ZENGİNLİĞİ</a:t>
            </a:r>
          </a:p>
        </p:txBody>
      </p:sp>
      <p:sp>
        <p:nvSpPr>
          <p:cNvPr id="3" name="İçerik Yer Tutucusu 2"/>
          <p:cNvSpPr>
            <a:spLocks noGrp="1"/>
          </p:cNvSpPr>
          <p:nvPr>
            <p:ph idx="1"/>
          </p:nvPr>
        </p:nvSpPr>
        <p:spPr>
          <a:xfrm>
            <a:off x="468313" y="1484313"/>
            <a:ext cx="8229600" cy="4525962"/>
          </a:xfrm>
        </p:spPr>
        <p:txBody>
          <a:bodyPr rtlCol="0">
            <a:normAutofit fontScale="85000" lnSpcReduction="10000"/>
          </a:bodyPr>
          <a:lstStyle/>
          <a:p>
            <a:pPr marL="0" indent="0" eaLnBrk="1" fontAlgn="auto" hangingPunct="1">
              <a:spcAft>
                <a:spcPts val="0"/>
              </a:spcAft>
              <a:buFont typeface="Arial" pitchFamily="34" charset="0"/>
              <a:buNone/>
              <a:defRPr/>
            </a:pPr>
            <a:r>
              <a:rPr lang="tr-TR" dirty="0" err="1" smtClean="0"/>
              <a:t>Eyyub</a:t>
            </a:r>
            <a:r>
              <a:rPr lang="tr-TR" baseline="30000" dirty="0" smtClean="0"/>
              <a:t>(as) </a:t>
            </a:r>
            <a:r>
              <a:rPr lang="tr-TR" dirty="0" smtClean="0"/>
              <a:t>, Hz. İbrahim’in soyundan gelen bir peygamberdi. İnsanlara Allah’ın varlığını  ve birliğini anlatıyor , onları Allah’a ibadet etmeye davet ediyordu.</a:t>
            </a:r>
          </a:p>
          <a:p>
            <a:pPr marL="0" indent="0" eaLnBrk="1" fontAlgn="auto" hangingPunct="1">
              <a:spcAft>
                <a:spcPts val="0"/>
              </a:spcAft>
              <a:buFont typeface="Arial" pitchFamily="34" charset="0"/>
              <a:buNone/>
              <a:defRPr/>
            </a:pPr>
            <a:r>
              <a:rPr lang="tr-TR" dirty="0" smtClean="0"/>
              <a:t>Allah ona pek çok zenginlik vermişti. Güzel bir evde yaşıyordu. Koyunları, kuzuları, atları, tavukları daha pek çok hayvanı vardı. Sahip olduğu bütün bu zenginliği halkıyla cömertçe paylaşıyordu. Fakirlerin, güçsüzlerin dostuydu. Herkesin derdine çare bulmaya çalışırdı.</a:t>
            </a:r>
          </a:p>
          <a:p>
            <a:pPr marL="0" indent="0" eaLnBrk="1" fontAlgn="auto" hangingPunct="1">
              <a:spcAft>
                <a:spcPts val="0"/>
              </a:spcAft>
              <a:buFont typeface="Arial" pitchFamily="34" charset="0"/>
              <a:buNone/>
              <a:defRPr/>
            </a:pPr>
            <a:r>
              <a:rPr lang="tr-TR" dirty="0"/>
              <a:t>Hz. </a:t>
            </a:r>
            <a:r>
              <a:rPr lang="tr-TR" dirty="0" err="1"/>
              <a:t>Eyyub’ün</a:t>
            </a:r>
            <a:r>
              <a:rPr lang="tr-TR" dirty="0"/>
              <a:t> pek çok  çocuğu , mutlu bir yuvası vardı</a:t>
            </a:r>
            <a:r>
              <a:rPr lang="tr-TR" dirty="0" smtClean="0"/>
              <a:t>. </a:t>
            </a:r>
            <a:r>
              <a:rPr lang="tr-TR" dirty="0" err="1" smtClean="0"/>
              <a:t>Diliden</a:t>
            </a:r>
            <a:r>
              <a:rPr lang="tr-TR" dirty="0" smtClean="0"/>
              <a:t> </a:t>
            </a:r>
            <a:r>
              <a:rPr lang="tr-TR" dirty="0"/>
              <a:t>dua eksik olmazdı. Verdiği tüm bu güzellikler için Allah’a  daima şükrederdi.</a:t>
            </a:r>
          </a:p>
          <a:p>
            <a:pPr marL="0" indent="0" eaLnBrk="1" fontAlgn="auto" hangingPunct="1">
              <a:spcAft>
                <a:spcPts val="0"/>
              </a:spcAft>
              <a:buFont typeface="Arial" pitchFamily="34" charset="0"/>
              <a:buNone/>
              <a:defRPr/>
            </a:pPr>
            <a:endParaRPr lang="tr-TR" dirty="0"/>
          </a:p>
        </p:txBody>
      </p:sp>
      <p:pic>
        <p:nvPicPr>
          <p:cNvPr id="8199" name="Picture 2" descr="C:\Users\WINDOWS 7\AppData\Local\Microsoft\Windows\Temporary Internet Files\Content.IE5\QE0IAQ54\MC900297217[1].wmf"/>
          <p:cNvPicPr>
            <a:picLocks noChangeAspect="1" noChangeArrowheads="1"/>
          </p:cNvPicPr>
          <p:nvPr/>
        </p:nvPicPr>
        <p:blipFill>
          <a:blip r:embed="rId5" cstate="print"/>
          <a:srcRect/>
          <a:stretch>
            <a:fillRect/>
          </a:stretch>
        </p:blipFill>
        <p:spPr bwMode="auto">
          <a:xfrm>
            <a:off x="309563" y="5586413"/>
            <a:ext cx="1406525" cy="1292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b="1" dirty="0" smtClean="0">
                <a:solidFill>
                  <a:srgbClr val="D224B9"/>
                </a:solidFill>
              </a:rPr>
              <a:t> ÇOCUK ! SEN BENİM DENGİM DEĞİLSİN </a:t>
            </a:r>
            <a:endParaRPr lang="tr-TR" b="1" dirty="0">
              <a:solidFill>
                <a:srgbClr val="D224B9"/>
              </a:solidFill>
            </a:endParaRPr>
          </a:p>
        </p:txBody>
      </p:sp>
      <p:sp>
        <p:nvSpPr>
          <p:cNvPr id="3" name="İçerik Yer Tutucusu 2"/>
          <p:cNvSpPr>
            <a:spLocks noGrp="1"/>
          </p:cNvSpPr>
          <p:nvPr>
            <p:ph idx="1"/>
          </p:nvPr>
        </p:nvSpPr>
        <p:spPr>
          <a:xfrm>
            <a:off x="250825" y="1628775"/>
            <a:ext cx="6488113" cy="4525963"/>
          </a:xfrm>
        </p:spPr>
        <p:txBody>
          <a:bodyPr rtlCol="0">
            <a:normAutofit fontScale="70000" lnSpcReduction="20000"/>
          </a:bodyPr>
          <a:lstStyle/>
          <a:p>
            <a:pPr marL="0" indent="0" eaLnBrk="1" fontAlgn="auto" hangingPunct="1">
              <a:spcAft>
                <a:spcPts val="0"/>
              </a:spcAft>
              <a:buFont typeface="Arial" pitchFamily="34" charset="0"/>
              <a:buNone/>
              <a:defRPr/>
            </a:pPr>
            <a:r>
              <a:rPr lang="tr-TR" dirty="0" smtClean="0"/>
              <a:t>Düşman komutanı </a:t>
            </a:r>
            <a:r>
              <a:rPr lang="tr-TR" dirty="0" err="1" smtClean="0"/>
              <a:t>Calut</a:t>
            </a:r>
            <a:r>
              <a:rPr lang="tr-TR" dirty="0" smtClean="0"/>
              <a:t> , kendinden emin , gururla meydanda duruyordu. Davud</a:t>
            </a:r>
            <a:r>
              <a:rPr lang="tr-TR" baseline="30000" dirty="0" smtClean="0"/>
              <a:t>(as) </a:t>
            </a:r>
            <a:r>
              <a:rPr lang="tr-TR" dirty="0" smtClean="0"/>
              <a:t>geriden askerleri yararak öne atıldı; ‘ben’ diye bağırdı, ‘Ben çarpışmak istiyorum onunla!’</a:t>
            </a:r>
          </a:p>
          <a:p>
            <a:pPr marL="0" indent="0" eaLnBrk="1" fontAlgn="auto" hangingPunct="1">
              <a:spcAft>
                <a:spcPts val="0"/>
              </a:spcAft>
              <a:buFont typeface="Arial" pitchFamily="34" charset="0"/>
              <a:buNone/>
              <a:defRPr/>
            </a:pPr>
            <a:r>
              <a:rPr lang="tr-TR" dirty="0" smtClean="0"/>
              <a:t>Dev gibi bir adam olan </a:t>
            </a:r>
            <a:r>
              <a:rPr lang="tr-TR" dirty="0" err="1" smtClean="0"/>
              <a:t>Calut</a:t>
            </a:r>
            <a:r>
              <a:rPr lang="tr-TR" dirty="0" smtClean="0"/>
              <a:t>, bu sıska, bıyıkları terlememiş olan delikanlıya bakarak, ‘Çocuk!’ dedi, ‘Sen benim dengim değilsin, geri çekil!’</a:t>
            </a:r>
          </a:p>
          <a:p>
            <a:pPr marL="0" indent="0" eaLnBrk="1" fontAlgn="auto" hangingPunct="1">
              <a:spcAft>
                <a:spcPts val="0"/>
              </a:spcAft>
              <a:buFont typeface="Arial" pitchFamily="34" charset="0"/>
              <a:buNone/>
              <a:defRPr/>
            </a:pPr>
            <a:r>
              <a:rPr lang="tr-TR" dirty="0" smtClean="0"/>
              <a:t>Davud</a:t>
            </a:r>
            <a:r>
              <a:rPr lang="tr-TR" baseline="30000" dirty="0" smtClean="0"/>
              <a:t>(as),</a:t>
            </a:r>
            <a:r>
              <a:rPr lang="tr-TR" dirty="0" smtClean="0"/>
              <a:t> ‘Ne o?’ dedi. ‘Yoksa korktun mu ? Haydi dövüş benimle!’ </a:t>
            </a:r>
          </a:p>
          <a:p>
            <a:pPr marL="0" indent="0" eaLnBrk="1" fontAlgn="auto" hangingPunct="1">
              <a:spcAft>
                <a:spcPts val="0"/>
              </a:spcAft>
              <a:buFont typeface="Arial" pitchFamily="34" charset="0"/>
              <a:buNone/>
              <a:defRPr/>
            </a:pPr>
            <a:r>
              <a:rPr lang="tr-TR" dirty="0" smtClean="0"/>
              <a:t>Bu sözler </a:t>
            </a:r>
            <a:r>
              <a:rPr lang="tr-TR" dirty="0" err="1" smtClean="0"/>
              <a:t>Calut’u</a:t>
            </a:r>
            <a:r>
              <a:rPr lang="tr-TR" dirty="0" smtClean="0"/>
              <a:t> kızdırdı. Kızgın bir boğa gibi saldırdı.</a:t>
            </a:r>
          </a:p>
          <a:p>
            <a:pPr marL="0" indent="0" eaLnBrk="1" fontAlgn="auto" hangingPunct="1">
              <a:spcAft>
                <a:spcPts val="0"/>
              </a:spcAft>
              <a:buFont typeface="Arial" pitchFamily="34" charset="0"/>
              <a:buNone/>
              <a:defRPr/>
            </a:pPr>
            <a:r>
              <a:rPr lang="tr-TR" dirty="0" smtClean="0"/>
              <a:t>Davud çok iyi kullandığı sapana iri bir taş yerleştirdi ; nişan alarak kendisine doğru koşmakta olan adama fırlattı. Taş , </a:t>
            </a:r>
            <a:r>
              <a:rPr lang="tr-TR" dirty="0" err="1" smtClean="0"/>
              <a:t>Calut’un</a:t>
            </a:r>
            <a:r>
              <a:rPr lang="tr-TR" dirty="0" smtClean="0"/>
              <a:t> tam  alnına isabet etti ve onu yere yıktı. Çok geçmeden </a:t>
            </a:r>
            <a:r>
              <a:rPr lang="tr-TR" dirty="0" err="1" smtClean="0"/>
              <a:t>Calut’un</a:t>
            </a:r>
            <a:r>
              <a:rPr lang="tr-TR" dirty="0" smtClean="0"/>
              <a:t> öldüğü anlaşıldı.</a:t>
            </a:r>
            <a:endParaRPr lang="tr-TR" dirty="0"/>
          </a:p>
        </p:txBody>
      </p:sp>
      <p:pic>
        <p:nvPicPr>
          <p:cNvPr id="9220" name="Resim 3"/>
          <p:cNvPicPr>
            <a:picLocks noChangeAspect="1"/>
          </p:cNvPicPr>
          <p:nvPr/>
        </p:nvPicPr>
        <p:blipFill>
          <a:blip r:embed="rId2" cstate="print"/>
          <a:srcRect/>
          <a:stretch>
            <a:fillRect/>
          </a:stretch>
        </p:blipFill>
        <p:spPr bwMode="auto">
          <a:xfrm>
            <a:off x="6738938" y="1773238"/>
            <a:ext cx="2381250" cy="3743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lstStyle/>
          <a:p>
            <a:pPr eaLnBrk="1" hangingPunct="1"/>
            <a:r>
              <a:rPr lang="tr-TR" b="1" smtClean="0">
                <a:solidFill>
                  <a:srgbClr val="57F42C"/>
                </a:solidFill>
              </a:rPr>
              <a:t>PİŞMANLIK</a:t>
            </a:r>
          </a:p>
        </p:txBody>
      </p:sp>
      <p:sp>
        <p:nvSpPr>
          <p:cNvPr id="3" name="İçerik Yer Tutucusu 2"/>
          <p:cNvSpPr>
            <a:spLocks noGrp="1"/>
          </p:cNvSpPr>
          <p:nvPr>
            <p:ph idx="1"/>
          </p:nvPr>
        </p:nvSpPr>
        <p:spPr>
          <a:xfrm>
            <a:off x="179388" y="1341438"/>
            <a:ext cx="6985000" cy="4525962"/>
          </a:xfrm>
        </p:spPr>
        <p:txBody>
          <a:bodyPr rtlCol="0">
            <a:normAutofit fontScale="70000" lnSpcReduction="20000"/>
          </a:bodyPr>
          <a:lstStyle/>
          <a:p>
            <a:pPr marL="0" indent="0" eaLnBrk="1" fontAlgn="auto" hangingPunct="1">
              <a:spcAft>
                <a:spcPts val="0"/>
              </a:spcAft>
              <a:buFont typeface="Arial" pitchFamily="34" charset="0"/>
              <a:buNone/>
              <a:defRPr/>
            </a:pPr>
            <a:r>
              <a:rPr lang="tr-TR" dirty="0" smtClean="0"/>
              <a:t>Bir zamanlar ülkenin birinde , birbiriyle dostluğu güçlü iki adam yaşardı.</a:t>
            </a:r>
          </a:p>
          <a:p>
            <a:pPr marL="0" indent="0" eaLnBrk="1" fontAlgn="auto" hangingPunct="1">
              <a:spcAft>
                <a:spcPts val="0"/>
              </a:spcAft>
              <a:buFont typeface="Arial" pitchFamily="34" charset="0"/>
              <a:buNone/>
              <a:defRPr/>
            </a:pPr>
            <a:r>
              <a:rPr lang="tr-TR" dirty="0" smtClean="0"/>
              <a:t>Biri oldukça zengindi. İki geniş üzün bağı vardı. Arazilerinin arasından gürül gürül bir nehir akardı.</a:t>
            </a:r>
          </a:p>
          <a:p>
            <a:pPr marL="0" indent="0" eaLnBrk="1" fontAlgn="auto" hangingPunct="1">
              <a:spcAft>
                <a:spcPts val="0"/>
              </a:spcAft>
              <a:buFont typeface="Arial" pitchFamily="34" charset="0"/>
              <a:buNone/>
              <a:defRPr/>
            </a:pPr>
            <a:r>
              <a:rPr lang="tr-TR" dirty="0" smtClean="0"/>
              <a:t>Asmalarda salkım salkım üzümler büyümüş olgunlaşmıştı.</a:t>
            </a:r>
          </a:p>
          <a:p>
            <a:pPr marL="0" indent="0" eaLnBrk="1" fontAlgn="auto" hangingPunct="1">
              <a:spcAft>
                <a:spcPts val="0"/>
              </a:spcAft>
              <a:buFont typeface="Arial" pitchFamily="34" charset="0"/>
              <a:buNone/>
              <a:defRPr/>
            </a:pPr>
            <a:r>
              <a:rPr lang="tr-TR" dirty="0" smtClean="0"/>
              <a:t>Bahçelerin sahibi bir gün dostunu davet etti. Bağda geziyorlardı.</a:t>
            </a:r>
          </a:p>
          <a:p>
            <a:pPr marL="0" indent="0" eaLnBrk="1" fontAlgn="auto" hangingPunct="1">
              <a:spcAft>
                <a:spcPts val="0"/>
              </a:spcAft>
              <a:buFont typeface="Arial" pitchFamily="34" charset="0"/>
              <a:buNone/>
              <a:defRPr/>
            </a:pPr>
            <a:r>
              <a:rPr lang="tr-TR" dirty="0" smtClean="0"/>
              <a:t>Adam, altın sarısı üzümlerine , göz alabildiğince uzayan bahçelerine, meyve sebzelerine baktıkça  kibirleniyor , ‘Görüyorsun ya dostum!’ diyordu, ‘İnsan isterse  nelere sahip olmaz!’</a:t>
            </a:r>
          </a:p>
          <a:p>
            <a:pPr marL="0" indent="0" eaLnBrk="1" fontAlgn="auto" hangingPunct="1">
              <a:spcAft>
                <a:spcPts val="0"/>
              </a:spcAft>
              <a:buFont typeface="Arial" pitchFamily="34" charset="0"/>
              <a:buNone/>
              <a:defRPr/>
            </a:pPr>
            <a:r>
              <a:rPr lang="tr-TR" dirty="0" smtClean="0"/>
              <a:t>Arkadaşı onun gibi zengin değildi ama haline hep şükrederdi. Öteki, ‘Malım mülküm öyle çok ki saymakla bitmez. Çoluk çocuk desen en yiğidi bende .’ diye anlatıyordu. </a:t>
            </a:r>
          </a:p>
        </p:txBody>
      </p:sp>
      <p:pic>
        <p:nvPicPr>
          <p:cNvPr id="10244" name="Picture 4" descr="C:\Users\WINDOWS 7\AppData\Local\Microsoft\Windows\Temporary Internet Files\Content.IE5\V3I5UNVW\MC900197867[1].wmf"/>
          <p:cNvPicPr>
            <a:picLocks noChangeAspect="1" noChangeArrowheads="1"/>
          </p:cNvPicPr>
          <p:nvPr/>
        </p:nvPicPr>
        <p:blipFill>
          <a:blip r:embed="rId2" cstate="print"/>
          <a:srcRect/>
          <a:stretch>
            <a:fillRect/>
          </a:stretch>
        </p:blipFill>
        <p:spPr bwMode="auto">
          <a:xfrm>
            <a:off x="6770688" y="-23813"/>
            <a:ext cx="2373312" cy="23939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Hikayelerle Al_akg÷n³ll³l³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Hikayelerle Al_akg÷n³ll³l³k</Template>
  <TotalTime>0</TotalTime>
  <Words>937</Words>
  <Application>Microsoft Office PowerPoint</Application>
  <PresentationFormat>Ekran Gösterisi (4:3)</PresentationFormat>
  <Paragraphs>44</Paragraphs>
  <Slides>11</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Katıştırılmış OLE Hizmet Programları</vt:lpstr>
      </vt:variant>
      <vt:variant>
        <vt:i4>1</vt:i4>
      </vt:variant>
      <vt:variant>
        <vt:lpstr>Slayt Başlıkları</vt:lpstr>
      </vt:variant>
      <vt:variant>
        <vt:i4>11</vt:i4>
      </vt:variant>
    </vt:vector>
  </HeadingPairs>
  <TitlesOfParts>
    <vt:vector size="15" baseType="lpstr">
      <vt:lpstr>Calibri</vt:lpstr>
      <vt:lpstr>Arial</vt:lpstr>
      <vt:lpstr>Hikayelerle Al_akg÷n³ll³l³k</vt:lpstr>
      <vt:lpstr>Microsoft Excel Grafiği</vt:lpstr>
      <vt:lpstr>Hikayelerle  ALÇAKGÖNÜLLÜLÜK </vt:lpstr>
      <vt:lpstr>Slayt 2</vt:lpstr>
      <vt:lpstr>Slayt 3</vt:lpstr>
      <vt:lpstr>ALLAH İYİ AHLAKLI OLANLARI SEVER</vt:lpstr>
      <vt:lpstr>Slayt 5</vt:lpstr>
      <vt:lpstr>Slayt 6</vt:lpstr>
      <vt:lpstr>EYYUB PEYGAMBERİN ZENGİNLİĞİ</vt:lpstr>
      <vt:lpstr> ÇOCUK ! SEN BENİM DENGİM DEĞİLSİN </vt:lpstr>
      <vt:lpstr>PİŞMANLIK</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Hikayelerle  ALÇAKGÖNÜLLÜLÜK </dc:title>
  <dc:creator>admin</dc:creator>
  <cp:lastModifiedBy>admin</cp:lastModifiedBy>
  <cp:revision>1</cp:revision>
  <dcterms:created xsi:type="dcterms:W3CDTF">2013-11-18T09:26:07Z</dcterms:created>
  <dcterms:modified xsi:type="dcterms:W3CDTF">2013-11-18T09:26:25Z</dcterms:modified>
</cp:coreProperties>
</file>