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0099"/>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75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B8B6CBC-E074-4D6C-A9AB-EA4CB97DEB5D}"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C2341D4-543F-432D-A627-D3A3EE40E880}" type="slidenum">
              <a:rPr lang="tr-TR" smtClean="0"/>
              <a:pPr/>
              <a:t>‹#›</a:t>
            </a:fld>
            <a:endParaRPr lang="tr-T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B6CBC-E074-4D6C-A9AB-EA4CB97DEB5D}" type="datetimeFigureOut">
              <a:rPr lang="tr-TR" smtClean="0"/>
              <a:pPr/>
              <a:t>18.11.2013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341D4-543F-432D-A627-D3A3EE40E88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F:\Kontrolll\!3.%20Sorumluluk\!Sunu!\4%205\kral&#305;n%20o&#287;lu\Gozyasi%20(Gitar).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35000"/>
            <a:lum/>
          </a:blip>
          <a:srcRect/>
          <a:stretch>
            <a:fillRect l="-10000" r="-10000"/>
          </a:stretch>
        </a:blipFill>
        <a:effectLst/>
      </p:bgPr>
    </p:bg>
    <p:spTree>
      <p:nvGrpSpPr>
        <p:cNvPr id="1" name=""/>
        <p:cNvGrpSpPr/>
        <p:nvPr/>
      </p:nvGrpSpPr>
      <p:grpSpPr>
        <a:xfrm>
          <a:off x="0" y="0"/>
          <a:ext cx="0" cy="0"/>
          <a:chOff x="0" y="0"/>
          <a:chExt cx="0" cy="0"/>
        </a:xfrm>
      </p:grpSpPr>
      <p:sp>
        <p:nvSpPr>
          <p:cNvPr id="6" name="5 Metin kutusu"/>
          <p:cNvSpPr txBox="1"/>
          <p:nvPr/>
        </p:nvSpPr>
        <p:spPr>
          <a:xfrm>
            <a:off x="3929058" y="785794"/>
            <a:ext cx="4572032" cy="255454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sz="8000" b="1" dirty="0" smtClean="0">
                <a:ln w="10541" cmpd="sng">
                  <a:solidFill>
                    <a:schemeClr val="accent1">
                      <a:shade val="88000"/>
                      <a:satMod val="110000"/>
                    </a:schemeClr>
                  </a:solidFill>
                  <a:prstDash val="solid"/>
                </a:ln>
                <a:solidFill>
                  <a:srgbClr val="FF00FF"/>
                </a:solidFill>
                <a:latin typeface="Times New Roman" pitchFamily="18" charset="0"/>
                <a:cs typeface="Times New Roman" pitchFamily="18" charset="0"/>
              </a:rPr>
              <a:t>KRALIN OĞLU</a:t>
            </a:r>
            <a:endParaRPr lang="tr-TR" sz="8000" b="1" dirty="0">
              <a:ln w="10541" cmpd="sng">
                <a:solidFill>
                  <a:schemeClr val="accent1">
                    <a:shade val="88000"/>
                    <a:satMod val="110000"/>
                  </a:schemeClr>
                </a:solidFill>
                <a:prstDash val="solid"/>
              </a:ln>
              <a:solidFill>
                <a:srgbClr val="FF00FF"/>
              </a:solidFill>
              <a:latin typeface="Times New Roman" pitchFamily="18" charset="0"/>
              <a:cs typeface="Times New Roman" pitchFamily="18" charset="0"/>
            </a:endParaRPr>
          </a:p>
        </p:txBody>
      </p:sp>
      <p:sp>
        <p:nvSpPr>
          <p:cNvPr id="3" name="2 Metin kutusu"/>
          <p:cNvSpPr txBox="1"/>
          <p:nvPr/>
        </p:nvSpPr>
        <p:spPr>
          <a:xfrm>
            <a:off x="5652120" y="3501008"/>
            <a:ext cx="2433102" cy="369332"/>
          </a:xfrm>
          <a:prstGeom prst="rect">
            <a:avLst/>
          </a:prstGeom>
          <a:noFill/>
        </p:spPr>
        <p:txBody>
          <a:bodyPr wrap="none" rtlCol="0">
            <a:spAutoFit/>
          </a:bodyPr>
          <a:lstStyle/>
          <a:p>
            <a:r>
              <a:rPr lang="tr-TR" b="1" dirty="0" smtClean="0">
                <a:solidFill>
                  <a:schemeClr val="accent4">
                    <a:lumMod val="75000"/>
                  </a:schemeClr>
                </a:solidFill>
              </a:rPr>
              <a:t>İlknur </a:t>
            </a:r>
            <a:r>
              <a:rPr lang="tr-TR" b="1" dirty="0" err="1" smtClean="0">
                <a:solidFill>
                  <a:schemeClr val="accent4">
                    <a:lumMod val="75000"/>
                  </a:schemeClr>
                </a:solidFill>
              </a:rPr>
              <a:t>Eryiğit</a:t>
            </a:r>
            <a:r>
              <a:rPr lang="tr-TR" b="1" dirty="0" smtClean="0">
                <a:solidFill>
                  <a:schemeClr val="accent4">
                    <a:lumMod val="75000"/>
                  </a:schemeClr>
                </a:solidFill>
              </a:rPr>
              <a:t> 2011 DEM</a:t>
            </a:r>
            <a:endParaRPr lang="tr-TR" b="1" dirty="0">
              <a:solidFill>
                <a:schemeClr val="accent4">
                  <a:lumMod val="75000"/>
                </a:schemeClr>
              </a:solidFill>
            </a:endParaRPr>
          </a:p>
        </p:txBody>
      </p:sp>
      <p:pic>
        <p:nvPicPr>
          <p:cNvPr id="8" name="Gozyasi (Gitar).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Tm="1001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
                                      <p:cBhvr>
                                        <p:cTn id="6" dur="1" fill="hold"/>
                                        <p:tgtEl>
                                          <p:spTgt spid="8"/>
                                        </p:tgtEl>
                                      </p:cBhvr>
                                    </p:cmd>
                                  </p:childTnLst>
                                </p:cTn>
                              </p:par>
                              <p:par>
                                <p:cTn id="7" presetID="1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slide(fromBottom)">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229600" cy="3286149"/>
          </a:xfrm>
        </p:spPr>
        <p:txBody>
          <a:bodyPr/>
          <a:lstStyle/>
          <a:p>
            <a:pPr>
              <a:buNone/>
            </a:pPr>
            <a:r>
              <a:rPr lang="tr-TR" b="1" dirty="0" smtClean="0">
                <a:solidFill>
                  <a:srgbClr val="990099"/>
                </a:solidFill>
              </a:rPr>
              <a:t>         Bu </a:t>
            </a:r>
            <a:r>
              <a:rPr lang="tr-TR" b="1" dirty="0">
                <a:solidFill>
                  <a:srgbClr val="990099"/>
                </a:solidFill>
              </a:rPr>
              <a:t>gerçek herkes, dolayısıyla hükümdarın oğlu için de geçerlidir. Bilge artık kaçma fikrinden vazgeçip hemen geri döndü ve hükümdarın huzuruna çıkarak şu çözümü sundu: </a:t>
            </a:r>
          </a:p>
        </p:txBody>
      </p:sp>
    </p:spTree>
  </p:cSld>
  <p:clrMapOvr>
    <a:masterClrMapping/>
  </p:clrMapOvr>
  <p:transition advTm="8234">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44824"/>
            <a:ext cx="8229600" cy="4525963"/>
          </a:xfrm>
        </p:spPr>
        <p:txBody>
          <a:bodyPr>
            <a:normAutofit lnSpcReduction="10000"/>
          </a:bodyPr>
          <a:lstStyle/>
          <a:p>
            <a:pPr>
              <a:buNone/>
            </a:pPr>
            <a:r>
              <a:rPr lang="tr-TR" b="1" dirty="0" smtClean="0">
                <a:solidFill>
                  <a:srgbClr val="990099"/>
                </a:solidFill>
              </a:rPr>
              <a:t>         </a:t>
            </a:r>
            <a:r>
              <a:rPr lang="tr-TR" b="1" dirty="0">
                <a:solidFill>
                  <a:srgbClr val="990099"/>
                </a:solidFill>
              </a:rPr>
              <a:t>"</a:t>
            </a:r>
            <a:r>
              <a:rPr lang="tr-TR" b="1" dirty="0"/>
              <a:t>Hükümdarım, eğer oğlunuzun can sıkıntısından kurtulmasını, hayata bağlanmasını istiyorsanız ona bir sorumluluk yükleyin, zamanını kaplayıcı bir meşguliyet verin. Can sıkıntısının, yaşamaktan şikâyet etmenin ana sebebi başıboşluktur. Oğlunuza yükleyeceğiniz sorumluluk ne derece ciddi, sonucu ne derece ağır olursa, kendini o ölçüde can sıkıntısından kurtaracak, yaşama ve mücadele azmi </a:t>
            </a:r>
            <a:r>
              <a:rPr lang="tr-TR" b="1" dirty="0" smtClean="0"/>
              <a:t>o </a:t>
            </a:r>
            <a:r>
              <a:rPr lang="tr-TR" b="1" dirty="0"/>
              <a:t>derece artacaktır</a:t>
            </a:r>
            <a:r>
              <a:rPr lang="tr-TR" b="1" dirty="0">
                <a:solidFill>
                  <a:srgbClr val="990099"/>
                </a:solidFill>
              </a:rPr>
              <a:t>" </a:t>
            </a:r>
          </a:p>
        </p:txBody>
      </p:sp>
    </p:spTree>
  </p:cSld>
  <p:clrMapOvr>
    <a:masterClrMapping/>
  </p:clrMapOvr>
  <p:transition advTm="20046">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3000"/>
            <a:lum/>
          </a:blip>
          <a:srcRect/>
          <a:stretch>
            <a:fillRect t="-2000" b="-2000"/>
          </a:stretch>
        </a:blipFill>
        <a:effectLst/>
      </p:bgPr>
    </p:bg>
    <p:spTree>
      <p:nvGrpSpPr>
        <p:cNvPr id="1" name=""/>
        <p:cNvGrpSpPr/>
        <p:nvPr/>
      </p:nvGrpSpPr>
      <p:grpSpPr>
        <a:xfrm>
          <a:off x="0" y="0"/>
          <a:ext cx="0" cy="0"/>
          <a:chOff x="0" y="0"/>
          <a:chExt cx="0" cy="0"/>
        </a:xfrm>
      </p:grpSpPr>
      <p:sp>
        <p:nvSpPr>
          <p:cNvPr id="5" name="4 Metin kutusu"/>
          <p:cNvSpPr txBox="1"/>
          <p:nvPr/>
        </p:nvSpPr>
        <p:spPr>
          <a:xfrm>
            <a:off x="5214942" y="4857760"/>
            <a:ext cx="2855269" cy="1323439"/>
          </a:xfrm>
          <a:prstGeom prst="rect">
            <a:avLst/>
          </a:prstGeom>
          <a:noFill/>
        </p:spPr>
        <p:txBody>
          <a:bodyPr wrap="none" rtlCol="0">
            <a:spAutoFit/>
          </a:bodyPr>
          <a:lstStyle/>
          <a:p>
            <a:r>
              <a:rPr lang="tr-TR" sz="8000" dirty="0" smtClean="0">
                <a:solidFill>
                  <a:srgbClr val="FF0000"/>
                </a:solidFill>
                <a:latin typeface="Blackadder ITC" pitchFamily="82" charset="0"/>
              </a:rPr>
              <a:t>Son . . .</a:t>
            </a:r>
            <a:endParaRPr lang="tr-TR" sz="8000" dirty="0">
              <a:solidFill>
                <a:srgbClr val="FF0000"/>
              </a:solidFill>
              <a:latin typeface="Blackadder ITC" pitchFamily="82" charset="0"/>
            </a:endParaRPr>
          </a:p>
        </p:txBody>
      </p:sp>
    </p:spTree>
    <p:custDataLst>
      <p:tags r:id="rId1"/>
    </p:custDataLst>
  </p:cSld>
  <p:clrMapOvr>
    <a:masterClrMapping/>
  </p:clrMapOvr>
  <p:transition advTm="820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000" t="-8000" b="-4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b="1" dirty="0" smtClean="0">
                <a:solidFill>
                  <a:srgbClr val="990099"/>
                </a:solidFill>
              </a:rPr>
              <a:t>          Vaktiyle </a:t>
            </a:r>
            <a:r>
              <a:rPr lang="tr-TR" b="1" dirty="0">
                <a:solidFill>
                  <a:srgbClr val="990099"/>
                </a:solidFill>
              </a:rPr>
              <a:t>her türlü maddi imkâna sahip olmasına rağmen can sıkıntısından, hayatın yaşanmaya değmez olduğundan yakınan bir prens vardı. Kardeşleri, arkadaşları gezer, ava gider, eğlenirken o, odasına kapanır, sürekli düşünürdü. </a:t>
            </a:r>
          </a:p>
        </p:txBody>
      </p:sp>
    </p:spTree>
  </p:cSld>
  <p:clrMapOvr>
    <a:masterClrMapping/>
  </p:clrMapOvr>
  <p:transition advTm="19531">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solidFill>
                  <a:srgbClr val="990099"/>
                </a:solidFill>
              </a:rPr>
              <a:t>           Oğlunun </a:t>
            </a:r>
            <a:r>
              <a:rPr lang="tr-TR" b="1" dirty="0">
                <a:solidFill>
                  <a:srgbClr val="990099"/>
                </a:solidFill>
              </a:rPr>
              <a:t>bu haline hükümdar babası çok üzülüyordu. Bir gün hükümdar, ülkesinin en bilge kişisini sarayına çağırtıp ona oğlunun durumunu anlattı ve buna bir çözüm bulmasını istedi. Bunun için bilgeye bir hafta mühlet verdi. Bir hafta içinde bir formül bulamazsa bunun hayatına mal olabileceğini de hatırlattı. </a:t>
            </a:r>
            <a:br>
              <a:rPr lang="tr-TR" b="1" dirty="0">
                <a:solidFill>
                  <a:srgbClr val="990099"/>
                </a:solidFill>
              </a:rPr>
            </a:br>
            <a:endParaRPr lang="tr-TR" b="1" dirty="0">
              <a:solidFill>
                <a:srgbClr val="990099"/>
              </a:solidFill>
            </a:endParaRPr>
          </a:p>
        </p:txBody>
      </p:sp>
    </p:spTree>
  </p:cSld>
  <p:clrMapOvr>
    <a:masterClrMapping/>
  </p:clrMapOvr>
  <p:transition advTm="13109">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t="-27000" b="-27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332037"/>
            <a:ext cx="8229600" cy="4525963"/>
          </a:xfrm>
        </p:spPr>
        <p:txBody>
          <a:bodyPr/>
          <a:lstStyle/>
          <a:p>
            <a:pPr>
              <a:buNone/>
            </a:pPr>
            <a:r>
              <a:rPr lang="tr-TR" b="1" dirty="0" smtClean="0">
                <a:solidFill>
                  <a:srgbClr val="990099"/>
                </a:solidFill>
              </a:rPr>
              <a:t>         Yaşlı </a:t>
            </a:r>
            <a:r>
              <a:rPr lang="tr-TR" b="1" dirty="0">
                <a:solidFill>
                  <a:srgbClr val="990099"/>
                </a:solidFill>
              </a:rPr>
              <a:t>bilge üç beş gün düşünüp taşındı; aklına hiç bir çözüm gelmedi. Bu nedenle canını olsun kurtarmak için ülkeyi terk etmeye karar verdi. Üzgün, dalgın bir şekilde ülkeyi terk ederken, bir köyün yakınında koyunlarını, keçilerini otlatan küçük yaşta bir çobanla bir süre ahbaplık etti. </a:t>
            </a:r>
          </a:p>
        </p:txBody>
      </p:sp>
    </p:spTree>
  </p:cSld>
  <p:clrMapOvr>
    <a:masterClrMapping/>
  </p:clrMapOvr>
  <p:transition advTm="14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7000" b="-27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29600" cy="4525963"/>
          </a:xfrm>
        </p:spPr>
        <p:txBody>
          <a:bodyPr/>
          <a:lstStyle/>
          <a:p>
            <a:pPr>
              <a:buNone/>
            </a:pPr>
            <a:r>
              <a:rPr lang="tr-TR" b="1" dirty="0" smtClean="0">
                <a:solidFill>
                  <a:srgbClr val="990099"/>
                </a:solidFill>
              </a:rPr>
              <a:t>           </a:t>
            </a:r>
            <a:r>
              <a:rPr lang="tr-TR" b="1" dirty="0">
                <a:solidFill>
                  <a:srgbClr val="990099"/>
                </a:solidFill>
              </a:rPr>
              <a:t>Bundan cesaret alan küçük çoban yaşlı dostuna "Amca şu hayvanlarıma biraz göz kulak oluver de, ben de şu görünen köyden azık alıp geleyim, bugün azık almayı unutmuşum" dedi. Bilge de zevkle kabul etti. </a:t>
            </a:r>
          </a:p>
        </p:txBody>
      </p:sp>
    </p:spTree>
  </p:cSld>
  <p:clrMapOvr>
    <a:masterClrMapping/>
  </p:clrMapOvr>
  <p:transition advTm="11296">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4000" b="-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92696"/>
            <a:ext cx="8229600" cy="4525963"/>
          </a:xfrm>
        </p:spPr>
        <p:txBody>
          <a:bodyPr/>
          <a:lstStyle/>
          <a:p>
            <a:pPr>
              <a:buNone/>
            </a:pPr>
            <a:r>
              <a:rPr lang="tr-TR" b="1" dirty="0" smtClean="0">
                <a:solidFill>
                  <a:srgbClr val="990099"/>
                </a:solidFill>
              </a:rPr>
              <a:t>          Bilge</a:t>
            </a:r>
            <a:r>
              <a:rPr lang="tr-TR" b="1" dirty="0">
                <a:solidFill>
                  <a:srgbClr val="990099"/>
                </a:solidFill>
              </a:rPr>
              <a:t>, kafası, karşılaştığı olaylarla meşgul bir halde hayvanlara göz kulak olurken, bir keçi yavrusu kenarında oynamakta olduğu uçurumdan aşağı yuvarlanıverdi. Aşağı inip onu kurtarmadıkça kendi kendine kurtulması da mümkün değildi.</a:t>
            </a:r>
          </a:p>
        </p:txBody>
      </p:sp>
    </p:spTree>
  </p:cSld>
  <p:clrMapOvr>
    <a:masterClrMapping/>
  </p:clrMapOvr>
  <p:transition advTm="18047">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25000" r="-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0648"/>
            <a:ext cx="8229600" cy="4525963"/>
          </a:xfrm>
        </p:spPr>
        <p:txBody>
          <a:bodyPr/>
          <a:lstStyle/>
          <a:p>
            <a:pPr>
              <a:buNone/>
            </a:pPr>
            <a:r>
              <a:rPr lang="tr-TR" b="1" dirty="0" smtClean="0">
                <a:solidFill>
                  <a:srgbClr val="990099"/>
                </a:solidFill>
              </a:rPr>
              <a:t>         </a:t>
            </a:r>
            <a:r>
              <a:rPr lang="tr-TR" b="1" dirty="0">
                <a:solidFill>
                  <a:srgbClr val="990099"/>
                </a:solidFill>
              </a:rPr>
              <a:t>Bilge küçük çobana verdiği sözü doğru dürüst tutabilmek için kuzuyu kendisi kurtarmaya karar verdi. Bu amaçla uçurumun dibine indi. Önce kuzuyu sırtına bağladı, sonra tırmanmaya başladı. Birkaç tırmanma başarısızlıkla sonuçlandı ama bilge yılmadı. Uğraştı, didindi, zorlandı ama sonunda kuzuyu yukarı çıkarmayı başardı. </a:t>
            </a:r>
          </a:p>
        </p:txBody>
      </p:sp>
    </p:spTree>
  </p:cSld>
  <p:clrMapOvr>
    <a:masterClrMapping/>
  </p:clrMapOvr>
  <p:transition advTm="21844">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7000" r="-7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996952"/>
            <a:ext cx="8229600" cy="4525963"/>
          </a:xfrm>
        </p:spPr>
        <p:txBody>
          <a:bodyPr/>
          <a:lstStyle/>
          <a:p>
            <a:pPr>
              <a:buNone/>
            </a:pPr>
            <a:r>
              <a:rPr lang="tr-TR" b="1" dirty="0" smtClean="0">
                <a:solidFill>
                  <a:srgbClr val="990099"/>
                </a:solidFill>
              </a:rPr>
              <a:t>          Küçük </a:t>
            </a:r>
            <a:r>
              <a:rPr lang="tr-TR" b="1" dirty="0">
                <a:solidFill>
                  <a:srgbClr val="990099"/>
                </a:solidFill>
              </a:rPr>
              <a:t>dostuna verdiği sözü tutabilmek, bunun için de kuzuyu uçurumdan çıkarmak bir süre kafasını öyle meşgul etti ki, kendini bu işe o kadar verdi ki başından geçmekte olan olayı, canını kurtarabilmek için ülkeyi terk etmekte oluşunu </a:t>
            </a:r>
            <a:r>
              <a:rPr lang="tr-TR" b="1" dirty="0" smtClean="0">
                <a:solidFill>
                  <a:srgbClr val="990099"/>
                </a:solidFill>
              </a:rPr>
              <a:t>unuttu.</a:t>
            </a:r>
            <a:endParaRPr lang="tr-TR" b="1" dirty="0">
              <a:solidFill>
                <a:srgbClr val="990099"/>
              </a:solidFill>
            </a:endParaRPr>
          </a:p>
        </p:txBody>
      </p:sp>
    </p:spTree>
  </p:cSld>
  <p:clrMapOvr>
    <a:masterClrMapping/>
  </p:clrMapOvr>
  <p:transition advTm="11438">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44000" b="-44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solidFill>
                  <a:srgbClr val="990099"/>
                </a:solidFill>
              </a:rPr>
              <a:t>         Fakat </a:t>
            </a:r>
            <a:r>
              <a:rPr lang="tr-TR" b="1" dirty="0">
                <a:solidFill>
                  <a:srgbClr val="990099"/>
                </a:solidFill>
              </a:rPr>
              <a:t>bu durum onun kafasında bir şimşek çakmasına sebep oldu. Şöyle düşündü: "</a:t>
            </a:r>
            <a:r>
              <a:rPr lang="tr-TR" b="1" dirty="0"/>
              <a:t>Bir kimse ciddi olarak bir işle meşgul olur, bir girişimde bulunup onu başarı ile sonuçlandırmak arzusu benliğini tam olarak kaplarsa, o kimse için can sıkıntısı, eften püften olayları kafasına takmak diye bir şey söz konusu olamaz</a:t>
            </a:r>
            <a:r>
              <a:rPr lang="tr-TR" b="1" dirty="0">
                <a:solidFill>
                  <a:srgbClr val="990099"/>
                </a:solidFill>
              </a:rPr>
              <a:t>". </a:t>
            </a:r>
          </a:p>
        </p:txBody>
      </p:sp>
    </p:spTree>
  </p:cSld>
  <p:clrMapOvr>
    <a:masterClrMapping/>
  </p:clrMapOvr>
  <p:transition advTm="24360">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kral²n o­lu">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kral²n o­lu</Template>
  <TotalTime>0</TotalTime>
  <Words>466</Words>
  <Application>Microsoft Office PowerPoint</Application>
  <PresentationFormat>Ekran Gösterisi (4:3)</PresentationFormat>
  <Paragraphs>13</Paragraphs>
  <Slides>12</Slides>
  <Notes>0</Notes>
  <HiddenSlides>0</HiddenSlides>
  <MMClips>1</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kral²n o­lu</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dc:creator>
  <cp:lastModifiedBy>admin</cp:lastModifiedBy>
  <cp:revision>1</cp:revision>
  <dcterms:created xsi:type="dcterms:W3CDTF">2013-11-18T09:19:04Z</dcterms:created>
  <dcterms:modified xsi:type="dcterms:W3CDTF">2013-11-18T09:19:15Z</dcterms:modified>
</cp:coreProperties>
</file>